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257" r:id="rId5"/>
    <p:sldId id="392" r:id="rId6"/>
    <p:sldId id="478" r:id="rId7"/>
    <p:sldId id="292" r:id="rId8"/>
    <p:sldId id="480" r:id="rId9"/>
    <p:sldId id="474" r:id="rId10"/>
    <p:sldId id="481" r:id="rId11"/>
    <p:sldId id="482" r:id="rId12"/>
    <p:sldId id="483" r:id="rId13"/>
    <p:sldId id="475" r:id="rId14"/>
    <p:sldId id="484" r:id="rId15"/>
    <p:sldId id="333" r:id="rId16"/>
    <p:sldId id="457" r:id="rId17"/>
    <p:sldId id="459" r:id="rId18"/>
    <p:sldId id="460" r:id="rId19"/>
    <p:sldId id="461" r:id="rId20"/>
    <p:sldId id="445" r:id="rId21"/>
    <p:sldId id="411" r:id="rId22"/>
    <p:sldId id="462" r:id="rId23"/>
    <p:sldId id="463" r:id="rId24"/>
    <p:sldId id="448" r:id="rId25"/>
    <p:sldId id="465" r:id="rId26"/>
    <p:sldId id="470" r:id="rId27"/>
    <p:sldId id="486" r:id="rId28"/>
    <p:sldId id="444" r:id="rId29"/>
    <p:sldId id="472" r:id="rId30"/>
    <p:sldId id="31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67A"/>
    <a:srgbClr val="0072C7"/>
    <a:srgbClr val="FFFFFF"/>
    <a:srgbClr val="0D1D51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548" autoAdjust="0"/>
  </p:normalViewPr>
  <p:slideViewPr>
    <p:cSldViewPr snapToGrid="0" showGuides="1">
      <p:cViewPr varScale="1">
        <p:scale>
          <a:sx n="66" d="100"/>
          <a:sy n="66" d="100"/>
        </p:scale>
        <p:origin x="81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890" y="-118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243D74-B9C1-450A-B0F3-6C6DCB0CF2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C27C33-9BB1-41D5-A236-12767E7E72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B3EA8-A58D-4C92-A3AB-D271CCC294C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A7EADB-04A4-4093-B238-438E2C7317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DD8696-706D-440E-AE04-4C644F0613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A5DE8-F2C4-4DB3-88D1-656DCD59E7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824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FB4FA-E877-413E-B608-88789D806C57}" type="datetimeFigureOut">
              <a:rPr lang="en-US" noProof="0" smtClean="0"/>
              <a:t>12/4/2025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6304E-FDE3-4B4F-A3B7-EBE87F3FA5E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8513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30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91950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68352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958534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5659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Scenario Testing: </a:t>
            </a:r>
            <a:r>
              <a:rPr lang="en-US" dirty="0" smtClean="0"/>
              <a:t>Uses </a:t>
            </a:r>
            <a:r>
              <a:rPr lang="en-US" b="1" dirty="0" smtClean="0"/>
              <a:t>real-life end-to-end scenarios</a:t>
            </a:r>
            <a:r>
              <a:rPr lang="en-US" dirty="0" smtClean="0"/>
              <a:t> to make sure the system works correctly in practical use cases</a:t>
            </a:r>
          </a:p>
          <a:p>
            <a:r>
              <a:rPr lang="en-US" b="1" dirty="0" smtClean="0"/>
              <a:t>Recovery Testing: </a:t>
            </a:r>
            <a:r>
              <a:rPr lang="en-US" dirty="0" smtClean="0"/>
              <a:t>Checks how well the system </a:t>
            </a:r>
            <a:r>
              <a:rPr lang="en-US" b="1" dirty="0" smtClean="0"/>
              <a:t>recovers after a failure</a:t>
            </a:r>
          </a:p>
          <a:p>
            <a:r>
              <a:rPr lang="en-US" b="1" dirty="0" smtClean="0"/>
              <a:t>Security Testing: </a:t>
            </a:r>
            <a:r>
              <a:rPr lang="en-US" dirty="0" smtClean="0"/>
              <a:t>Ensures the system is </a:t>
            </a:r>
            <a:r>
              <a:rPr lang="en-US" b="1" dirty="0" smtClean="0"/>
              <a:t>protected against threats</a:t>
            </a:r>
            <a:r>
              <a:rPr lang="en-US" dirty="0" smtClean="0"/>
              <a:t>, unauthorized access, data leaks, and attacks.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705532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142870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19811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60964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20647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39467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50835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39065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2273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98317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3035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png"/><Relationship Id="rId4" Type="http://schemas.openxmlformats.org/officeDocument/2006/relationships/image" Target="../media/image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1284500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4656588" y="3781708"/>
            <a:ext cx="253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49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email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999" y="1844881"/>
            <a:ext cx="1745251" cy="67336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0FBE0E-A6B0-483E-93DD-5C20DA069D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/>
            </a:lvl1pPr>
          </a:lstStyle>
          <a:p>
            <a:pPr marL="228600" lvl="0" indent="-228600"/>
            <a:r>
              <a:rPr lang="en-US" noProof="0" dirty="0"/>
              <a:t>Website </a:t>
            </a:r>
            <a:r>
              <a:rPr lang="en-US" noProof="0" dirty="0" err="1"/>
              <a:t>url</a:t>
            </a:r>
            <a:r>
              <a:rPr lang="en-US" noProof="0" dirty="0"/>
              <a:t> here</a:t>
            </a:r>
          </a:p>
        </p:txBody>
      </p:sp>
      <p:pic>
        <p:nvPicPr>
          <p:cNvPr id="17" name="Graphic 16" descr="Envelope">
            <a:extLst>
              <a:ext uri="{FF2B5EF4-FFF2-40B4-BE49-F238E27FC236}">
                <a16:creationId xmlns:a16="http://schemas.microsoft.com/office/drawing/2014/main" id="{E5B30B87-6C2E-48F1-9026-E4F6BEA1CF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41475" y="4452337"/>
            <a:ext cx="387795" cy="387795"/>
          </a:xfrm>
          <a:prstGeom prst="rect">
            <a:avLst/>
          </a:prstGeom>
        </p:spPr>
      </p:pic>
      <p:pic>
        <p:nvPicPr>
          <p:cNvPr id="18" name="Graphic 17" descr="Network">
            <a:extLst>
              <a:ext uri="{FF2B5EF4-FFF2-40B4-BE49-F238E27FC236}">
                <a16:creationId xmlns:a16="http://schemas.microsoft.com/office/drawing/2014/main" id="{2DA3CFE0-4ED8-4345-A158-94E70F463E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22084" y="4925640"/>
            <a:ext cx="426575" cy="4265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E9908F-CF81-43F9-880A-401D0C0F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3429000"/>
            <a:ext cx="5011410" cy="651448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/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3713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7C312F4-62C2-4903-8C4B-423A8717E481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ubtitle 2">
            <a:extLst>
              <a:ext uri="{FF2B5EF4-FFF2-40B4-BE49-F238E27FC236}">
                <a16:creationId xmlns:a16="http://schemas.microsoft.com/office/drawing/2014/main" id="{ADF17BC1-06CE-42EA-A970-31A7ED871AA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email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7035F1B3-4E91-44FF-B4E7-E5D87C7A03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 dirty="0"/>
              <a:t>Website </a:t>
            </a:r>
            <a:r>
              <a:rPr lang="en-US" noProof="0" dirty="0" err="1"/>
              <a:t>url</a:t>
            </a:r>
            <a:r>
              <a:rPr lang="en-US" noProof="0" dirty="0"/>
              <a:t> here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25B5135-F466-4A63-A42C-3BB2BAA7D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2590086"/>
            <a:ext cx="5011410" cy="921807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 dirty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/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101070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54E98B-AC75-484D-9121-68498EB888AA}"/>
              </a:ext>
            </a:extLst>
          </p:cNvPr>
          <p:cNvSpPr/>
          <p:nvPr userDrawn="1"/>
        </p:nvSpPr>
        <p:spPr>
          <a:xfrm>
            <a:off x="754010" y="708293"/>
            <a:ext cx="5334029" cy="5334029"/>
          </a:xfrm>
          <a:prstGeom prst="ellipse">
            <a:avLst/>
          </a:prstGeom>
          <a:solidFill>
            <a:schemeClr val="bg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5850" y="391862"/>
            <a:ext cx="1745251" cy="67336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0578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31D2A9-0B92-4197-8802-80424C14EA7E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B74B0-30B9-45C2-9AE6-45D1978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rgbClr val="2C567A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D5251EA-F450-4DD1-995B-DC89513424C8}"/>
              </a:ext>
            </a:extLst>
          </p:cNvPr>
          <p:cNvGrpSpPr/>
          <p:nvPr userDrawn="1"/>
        </p:nvGrpSpPr>
        <p:grpSpPr>
          <a:xfrm rot="16200000">
            <a:off x="1637386" y="1473117"/>
            <a:ext cx="8917229" cy="10769768"/>
            <a:chOff x="-1728305" y="-2049517"/>
            <a:chExt cx="8917229" cy="10769768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4882F4E-E8C8-46FE-A9C8-7B79782767F6}"/>
                </a:ext>
              </a:extLst>
            </p:cNvPr>
            <p:cNvSpPr/>
            <p:nvPr userDrawn="1"/>
          </p:nvSpPr>
          <p:spPr>
            <a:xfrm>
              <a:off x="754010" y="708293"/>
              <a:ext cx="5334029" cy="5334029"/>
            </a:xfrm>
            <a:prstGeom prst="ellipse">
              <a:avLst/>
            </a:prstGeom>
            <a:solidFill>
              <a:schemeClr val="bg1"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65CD13B-04FB-40D5-AF62-2F43CF49BA9B}"/>
                </a:ext>
              </a:extLst>
            </p:cNvPr>
            <p:cNvGrpSpPr/>
            <p:nvPr userDrawn="1"/>
          </p:nvGrpSpPr>
          <p:grpSpPr>
            <a:xfrm>
              <a:off x="-1728305" y="-2049517"/>
              <a:ext cx="8917229" cy="10769768"/>
              <a:chOff x="11114088" y="2241550"/>
              <a:chExt cx="1905000" cy="2354263"/>
            </a:xfrm>
            <a:solidFill>
              <a:schemeClr val="bg1">
                <a:alpha val="16000"/>
              </a:schemeClr>
            </a:solidFill>
          </p:grpSpPr>
          <p:sp>
            <p:nvSpPr>
              <p:cNvPr id="19" name="Freeform 5">
                <a:extLst>
                  <a:ext uri="{FF2B5EF4-FFF2-40B4-BE49-F238E27FC236}">
                    <a16:creationId xmlns:a16="http://schemas.microsoft.com/office/drawing/2014/main" id="{01876F8F-C11E-4FB2-8150-1F0602752F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4088" y="2241550"/>
                <a:ext cx="1905000" cy="2354263"/>
              </a:xfrm>
              <a:custGeom>
                <a:avLst/>
                <a:gdLst>
                  <a:gd name="T0" fmla="*/ 0 w 447"/>
                  <a:gd name="T1" fmla="*/ 264 h 553"/>
                  <a:gd name="T2" fmla="*/ 141 w 447"/>
                  <a:gd name="T3" fmla="*/ 48 h 553"/>
                  <a:gd name="T4" fmla="*/ 414 w 447"/>
                  <a:gd name="T5" fmla="*/ 67 h 553"/>
                  <a:gd name="T6" fmla="*/ 438 w 447"/>
                  <a:gd name="T7" fmla="*/ 98 h 553"/>
                  <a:gd name="T8" fmla="*/ 391 w 447"/>
                  <a:gd name="T9" fmla="*/ 111 h 553"/>
                  <a:gd name="T10" fmla="*/ 94 w 447"/>
                  <a:gd name="T11" fmla="*/ 149 h 553"/>
                  <a:gd name="T12" fmla="*/ 107 w 447"/>
                  <a:gd name="T13" fmla="*/ 424 h 553"/>
                  <a:gd name="T14" fmla="*/ 383 w 447"/>
                  <a:gd name="T15" fmla="*/ 453 h 553"/>
                  <a:gd name="T16" fmla="*/ 393 w 447"/>
                  <a:gd name="T17" fmla="*/ 446 h 553"/>
                  <a:gd name="T18" fmla="*/ 433 w 447"/>
                  <a:gd name="T19" fmla="*/ 449 h 553"/>
                  <a:gd name="T20" fmla="*/ 421 w 447"/>
                  <a:gd name="T21" fmla="*/ 485 h 553"/>
                  <a:gd name="T22" fmla="*/ 194 w 447"/>
                  <a:gd name="T23" fmla="*/ 531 h 553"/>
                  <a:gd name="T24" fmla="*/ 0 w 447"/>
                  <a:gd name="T25" fmla="*/ 264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7" h="553">
                    <a:moveTo>
                      <a:pt x="0" y="264"/>
                    </a:moveTo>
                    <a:cubicBezTo>
                      <a:pt x="5" y="176"/>
                      <a:pt x="49" y="96"/>
                      <a:pt x="141" y="48"/>
                    </a:cubicBezTo>
                    <a:cubicBezTo>
                      <a:pt x="235" y="0"/>
                      <a:pt x="327" y="9"/>
                      <a:pt x="414" y="67"/>
                    </a:cubicBezTo>
                    <a:cubicBezTo>
                      <a:pt x="425" y="75"/>
                      <a:pt x="439" y="82"/>
                      <a:pt x="438" y="98"/>
                    </a:cubicBezTo>
                    <a:cubicBezTo>
                      <a:pt x="437" y="120"/>
                      <a:pt x="413" y="127"/>
                      <a:pt x="391" y="111"/>
                    </a:cubicBezTo>
                    <a:cubicBezTo>
                      <a:pt x="294" y="40"/>
                      <a:pt x="166" y="56"/>
                      <a:pt x="94" y="149"/>
                    </a:cubicBezTo>
                    <a:cubicBezTo>
                      <a:pt x="30" y="231"/>
                      <a:pt x="36" y="349"/>
                      <a:pt x="107" y="424"/>
                    </a:cubicBezTo>
                    <a:cubicBezTo>
                      <a:pt x="180" y="502"/>
                      <a:pt x="296" y="514"/>
                      <a:pt x="383" y="453"/>
                    </a:cubicBezTo>
                    <a:cubicBezTo>
                      <a:pt x="386" y="451"/>
                      <a:pt x="390" y="449"/>
                      <a:pt x="393" y="446"/>
                    </a:cubicBezTo>
                    <a:cubicBezTo>
                      <a:pt x="407" y="433"/>
                      <a:pt x="420" y="433"/>
                      <a:pt x="433" y="449"/>
                    </a:cubicBezTo>
                    <a:cubicBezTo>
                      <a:pt x="447" y="467"/>
                      <a:pt x="433" y="477"/>
                      <a:pt x="421" y="485"/>
                    </a:cubicBezTo>
                    <a:cubicBezTo>
                      <a:pt x="353" y="537"/>
                      <a:pt x="277" y="553"/>
                      <a:pt x="194" y="531"/>
                    </a:cubicBezTo>
                    <a:cubicBezTo>
                      <a:pt x="79" y="501"/>
                      <a:pt x="1" y="397"/>
                      <a:pt x="0" y="2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20" name="Freeform 6">
                <a:extLst>
                  <a:ext uri="{FF2B5EF4-FFF2-40B4-BE49-F238E27FC236}">
                    <a16:creationId xmlns:a16="http://schemas.microsoft.com/office/drawing/2014/main" id="{08A1D05F-5F61-4156-8C83-1A002AA1E8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12538" y="2590800"/>
                <a:ext cx="835025" cy="1673225"/>
              </a:xfrm>
              <a:custGeom>
                <a:avLst/>
                <a:gdLst>
                  <a:gd name="T0" fmla="*/ 0 w 196"/>
                  <a:gd name="T1" fmla="*/ 198 h 393"/>
                  <a:gd name="T2" fmla="*/ 157 w 196"/>
                  <a:gd name="T3" fmla="*/ 8 h 393"/>
                  <a:gd name="T4" fmla="*/ 192 w 196"/>
                  <a:gd name="T5" fmla="*/ 22 h 393"/>
                  <a:gd name="T6" fmla="*/ 167 w 196"/>
                  <a:gd name="T7" fmla="*/ 56 h 393"/>
                  <a:gd name="T8" fmla="*/ 48 w 196"/>
                  <a:gd name="T9" fmla="*/ 198 h 393"/>
                  <a:gd name="T10" fmla="*/ 170 w 196"/>
                  <a:gd name="T11" fmla="*/ 339 h 393"/>
                  <a:gd name="T12" fmla="*/ 193 w 196"/>
                  <a:gd name="T13" fmla="*/ 372 h 393"/>
                  <a:gd name="T14" fmla="*/ 160 w 196"/>
                  <a:gd name="T15" fmla="*/ 387 h 393"/>
                  <a:gd name="T16" fmla="*/ 0 w 196"/>
                  <a:gd name="T17" fmla="*/ 198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6" h="393">
                    <a:moveTo>
                      <a:pt x="0" y="198"/>
                    </a:moveTo>
                    <a:cubicBezTo>
                      <a:pt x="0" y="103"/>
                      <a:pt x="64" y="26"/>
                      <a:pt x="157" y="8"/>
                    </a:cubicBezTo>
                    <a:cubicBezTo>
                      <a:pt x="171" y="6"/>
                      <a:pt x="188" y="0"/>
                      <a:pt x="192" y="22"/>
                    </a:cubicBezTo>
                    <a:cubicBezTo>
                      <a:pt x="196" y="41"/>
                      <a:pt x="190" y="52"/>
                      <a:pt x="167" y="56"/>
                    </a:cubicBezTo>
                    <a:cubicBezTo>
                      <a:pt x="95" y="70"/>
                      <a:pt x="47" y="129"/>
                      <a:pt x="48" y="198"/>
                    </a:cubicBezTo>
                    <a:cubicBezTo>
                      <a:pt x="48" y="267"/>
                      <a:pt x="97" y="325"/>
                      <a:pt x="170" y="339"/>
                    </a:cubicBezTo>
                    <a:cubicBezTo>
                      <a:pt x="191" y="343"/>
                      <a:pt x="195" y="354"/>
                      <a:pt x="193" y="372"/>
                    </a:cubicBezTo>
                    <a:cubicBezTo>
                      <a:pt x="190" y="393"/>
                      <a:pt x="174" y="389"/>
                      <a:pt x="160" y="387"/>
                    </a:cubicBezTo>
                    <a:cubicBezTo>
                      <a:pt x="70" y="375"/>
                      <a:pt x="0" y="293"/>
                      <a:pt x="0" y="19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</p:grpSp>
      </p:grp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4D77C47B-CC1E-41DA-9146-5DFD63065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153348"/>
            <a:ext cx="10515600" cy="648543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654412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60E0B501-22AA-4685-BE9B-A267F6F675A7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5D0E179E-CA3D-4874-9ACD-F8990F48F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A9C53936-B93A-4CF6-8766-2FA93ACFE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5776DEA2-5422-4F51-B359-652B71274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A1F33A2-66F7-4D85-99DD-7B00F265A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825625"/>
            <a:ext cx="10837862" cy="435133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F788279-D710-447A-9E71-4D1344575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89758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C2A6B906-ACDA-40FD-8AC8-0B693AB1279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717F7366-5A99-4065-90C2-AE7DF5DD0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90A089CA-63B9-4456-B0B1-17C75EBFB9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8D36B2D1-BCFE-43FC-8743-7B7A30E1A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79DA8F4-EDD3-4D62-A90B-8C3C1AFB0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825625"/>
            <a:ext cx="5503862" cy="435133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A0DA994-B4A9-447A-BEBF-3EA31D375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32150F9-14BF-4DCB-884D-49596914C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19DEF115-82C2-4E9D-A22C-8DA561FB3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92934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F52B4-215E-4237-893C-E22B23804744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B7C40C77-B795-4B07-B92D-2E8A56635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E703A1E-5F10-4BB5-9D52-77CB6F5994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22CEE04C-09CE-41CF-937D-EC2D3C23E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74CF4BA-8DCB-42CF-A2C4-D6AF95EE3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67BA8B6E-A28D-4658-8C91-6CA7BD539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938" y="2505075"/>
            <a:ext cx="5157787" cy="368458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73B3215-82DB-4DBF-9E77-3AE2308C6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8DFD34E8-36CC-4FFE-926B-C170208FE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3383C6B-3BE4-4380-AF26-1C21492FCE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AE3770E9-CB74-47B0-8229-91F6F756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61794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57825D7-DD33-4B70-BBBE-D46E7A5352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768485"/>
            <a:ext cx="5305662" cy="5305662"/>
          </a:xfrm>
          <a:custGeom>
            <a:avLst/>
            <a:gdLst>
              <a:gd name="connsiteX0" fmla="*/ 2652831 w 5305662"/>
              <a:gd name="connsiteY0" fmla="*/ 0 h 5305662"/>
              <a:gd name="connsiteX1" fmla="*/ 5305662 w 5305662"/>
              <a:gd name="connsiteY1" fmla="*/ 2652831 h 5305662"/>
              <a:gd name="connsiteX2" fmla="*/ 2652831 w 5305662"/>
              <a:gd name="connsiteY2" fmla="*/ 5305662 h 5305662"/>
              <a:gd name="connsiteX3" fmla="*/ 0 w 5305662"/>
              <a:gd name="connsiteY3" fmla="*/ 2652831 h 5305662"/>
              <a:gd name="connsiteX4" fmla="*/ 2652831 w 5305662"/>
              <a:gd name="connsiteY4" fmla="*/ 0 h 530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5662" h="5305662">
                <a:moveTo>
                  <a:pt x="2652831" y="0"/>
                </a:moveTo>
                <a:cubicBezTo>
                  <a:pt x="4117949" y="0"/>
                  <a:pt x="5305662" y="1187713"/>
                  <a:pt x="5305662" y="2652831"/>
                </a:cubicBezTo>
                <a:cubicBezTo>
                  <a:pt x="5305662" y="4117949"/>
                  <a:pt x="4117949" y="5305662"/>
                  <a:pt x="2652831" y="5305662"/>
                </a:cubicBezTo>
                <a:cubicBezTo>
                  <a:pt x="1187713" y="5305662"/>
                  <a:pt x="0" y="4117949"/>
                  <a:pt x="0" y="2652831"/>
                </a:cubicBezTo>
                <a:cubicBezTo>
                  <a:pt x="0" y="1187713"/>
                  <a:pt x="1187713" y="0"/>
                  <a:pt x="265283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 flipH="1">
            <a:off x="5400786" y="-2003509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19A1397F-1946-4CBE-9EC5-159C3CBC7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C535F2AB-153E-44A9-97BE-00553BEC1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298D65-1027-4897-A948-DCEEF8FC3D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185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9F866E5C-B8AA-4805-B232-831BA01AAF1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98614F0-2DA3-4F29-8CB3-D61424AC8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66D52F08-13EC-4AB4-BB79-89A5395A03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2544236D-8C3A-41EF-9A68-C84A8A7D0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009D5C6-6206-4291-8037-67DC025F0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EB643FD-AA85-4A43-8EBD-AFD10DD98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001F313-F798-43BE-AFF0-A68C84C36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1881DEA-0ECB-4310-ADF5-4337ACB433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31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5850" y="391862"/>
            <a:ext cx="1745251" cy="67336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14083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333" userDrawn="1">
          <p15:clr>
            <a:srgbClr val="FBAE40"/>
          </p15:clr>
        </p15:guide>
        <p15:guide id="4" pos="36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B5603-8A62-4D45-B6EF-0D7E2D5FC4F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39388" y="1154832"/>
            <a:ext cx="7900525" cy="764460"/>
          </a:xfr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Dummy Text Comes Here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FC40B0-ED27-47E5-A3C2-32A8418567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" y="6260507"/>
            <a:ext cx="1075427" cy="414929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931D2A9-0B92-4197-8802-80424C14EA7E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B74B0-30B9-45C2-9AE6-45D1978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rgbClr val="2C567A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5A30B6B-EEDB-4142-8138-D50F5A307D7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93041" y="2270376"/>
            <a:ext cx="6206400" cy="4587625"/>
          </a:xfrm>
          <a:custGeom>
            <a:avLst/>
            <a:gdLst>
              <a:gd name="connsiteX0" fmla="*/ 3103200 w 6206400"/>
              <a:gd name="connsiteY0" fmla="*/ 0 h 4587625"/>
              <a:gd name="connsiteX1" fmla="*/ 6206400 w 6206400"/>
              <a:gd name="connsiteY1" fmla="*/ 3103200 h 4587625"/>
              <a:gd name="connsiteX2" fmla="*/ 5831861 w 6206400"/>
              <a:gd name="connsiteY2" fmla="*/ 4582370 h 4587625"/>
              <a:gd name="connsiteX3" fmla="*/ 5828668 w 6206400"/>
              <a:gd name="connsiteY3" fmla="*/ 4587625 h 4587625"/>
              <a:gd name="connsiteX4" fmla="*/ 377733 w 6206400"/>
              <a:gd name="connsiteY4" fmla="*/ 4587625 h 4587625"/>
              <a:gd name="connsiteX5" fmla="*/ 374540 w 6206400"/>
              <a:gd name="connsiteY5" fmla="*/ 4582370 h 4587625"/>
              <a:gd name="connsiteX6" fmla="*/ 0 w 6206400"/>
              <a:gd name="connsiteY6" fmla="*/ 3103200 h 4587625"/>
              <a:gd name="connsiteX7" fmla="*/ 3103200 w 6206400"/>
              <a:gd name="connsiteY7" fmla="*/ 0 h 458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06400" h="4587625">
                <a:moveTo>
                  <a:pt x="3103200" y="0"/>
                </a:moveTo>
                <a:cubicBezTo>
                  <a:pt x="4817050" y="0"/>
                  <a:pt x="6206400" y="1389350"/>
                  <a:pt x="6206400" y="3103200"/>
                </a:cubicBezTo>
                <a:cubicBezTo>
                  <a:pt x="6206400" y="3638778"/>
                  <a:pt x="6070721" y="4142667"/>
                  <a:pt x="5831861" y="4582370"/>
                </a:cubicBezTo>
                <a:lnTo>
                  <a:pt x="5828668" y="4587625"/>
                </a:lnTo>
                <a:lnTo>
                  <a:pt x="377733" y="4587625"/>
                </a:lnTo>
                <a:lnTo>
                  <a:pt x="374540" y="4582370"/>
                </a:lnTo>
                <a:cubicBezTo>
                  <a:pt x="135679" y="4142667"/>
                  <a:pt x="0" y="3638778"/>
                  <a:pt x="0" y="3103200"/>
                </a:cubicBezTo>
                <a:cubicBezTo>
                  <a:pt x="0" y="1389350"/>
                  <a:pt x="1389350" y="0"/>
                  <a:pt x="310320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049557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2E17FB3-B5C4-4B3A-A57B-C6493A9D0C66}"/>
              </a:ext>
            </a:extLst>
          </p:cNvPr>
          <p:cNvGrpSpPr/>
          <p:nvPr userDrawn="1"/>
        </p:nvGrpSpPr>
        <p:grpSpPr>
          <a:xfrm rot="8650774">
            <a:off x="5037655" y="4336093"/>
            <a:ext cx="1905000" cy="2354263"/>
            <a:chOff x="11114088" y="2241550"/>
            <a:chExt cx="1905000" cy="2354263"/>
          </a:xfrm>
          <a:solidFill>
            <a:schemeClr val="bg2"/>
          </a:solidFill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DCA6C454-F761-4265-BB5E-DFD947CC3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853B2F-9E1C-4AC4-9344-8610498D5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FCC84B-2235-4948-8277-8363DFC69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26619E66-5354-4D60-8529-27917AC037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84648" y="0"/>
            <a:ext cx="6307353" cy="5780372"/>
          </a:xfrm>
          <a:custGeom>
            <a:avLst/>
            <a:gdLst>
              <a:gd name="connsiteX0" fmla="*/ 760444 w 6307353"/>
              <a:gd name="connsiteY0" fmla="*/ 0 h 5780372"/>
              <a:gd name="connsiteX1" fmla="*/ 6307353 w 6307353"/>
              <a:gd name="connsiteY1" fmla="*/ 0 h 5780372"/>
              <a:gd name="connsiteX2" fmla="*/ 6307353 w 6307353"/>
              <a:gd name="connsiteY2" fmla="*/ 4515612 h 5780372"/>
              <a:gd name="connsiteX3" fmla="*/ 6110746 w 6307353"/>
              <a:gd name="connsiteY3" fmla="*/ 4731934 h 5780372"/>
              <a:gd name="connsiteX4" fmla="*/ 3579592 w 6307353"/>
              <a:gd name="connsiteY4" fmla="*/ 5780372 h 5780372"/>
              <a:gd name="connsiteX5" fmla="*/ 0 w 6307353"/>
              <a:gd name="connsiteY5" fmla="*/ 2200780 h 5780372"/>
              <a:gd name="connsiteX6" fmla="*/ 611338 w 6307353"/>
              <a:gd name="connsiteY6" fmla="*/ 199396 h 578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7353" h="5780372">
                <a:moveTo>
                  <a:pt x="760444" y="0"/>
                </a:moveTo>
                <a:lnTo>
                  <a:pt x="6307353" y="0"/>
                </a:lnTo>
                <a:lnTo>
                  <a:pt x="6307353" y="4515612"/>
                </a:lnTo>
                <a:lnTo>
                  <a:pt x="6110746" y="4731934"/>
                </a:lnTo>
                <a:cubicBezTo>
                  <a:pt x="5462967" y="5379713"/>
                  <a:pt x="4568069" y="5780372"/>
                  <a:pt x="3579592" y="5780372"/>
                </a:cubicBezTo>
                <a:cubicBezTo>
                  <a:pt x="1602638" y="5780372"/>
                  <a:pt x="0" y="4177734"/>
                  <a:pt x="0" y="2200780"/>
                </a:cubicBezTo>
                <a:cubicBezTo>
                  <a:pt x="0" y="1459422"/>
                  <a:pt x="225371" y="770703"/>
                  <a:pt x="611338" y="199396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646B4F-6CCB-724C-9D5E-6D577002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6208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415693-E2CB-4DB4-B07C-2F96B0CAB302}"/>
              </a:ext>
            </a:extLst>
          </p:cNvPr>
          <p:cNvSpPr/>
          <p:nvPr userDrawn="1"/>
        </p:nvSpPr>
        <p:spPr>
          <a:xfrm>
            <a:off x="7854462" y="988536"/>
            <a:ext cx="4329129" cy="488092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C1BF67-E354-4E04-8F94-BABF2B7D1AFB}"/>
              </a:ext>
            </a:extLst>
          </p:cNvPr>
          <p:cNvSpPr/>
          <p:nvPr userDrawn="1"/>
        </p:nvSpPr>
        <p:spPr>
          <a:xfrm>
            <a:off x="5107816" y="633613"/>
            <a:ext cx="5571908" cy="5571906"/>
          </a:xfrm>
          <a:prstGeom prst="ellipse">
            <a:avLst/>
          </a:prstGeom>
          <a:solidFill>
            <a:schemeClr val="bg2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FF6AC390-6F85-4B64-AE7A-E8E0D8FC89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55212" y="988536"/>
            <a:ext cx="4884848" cy="4884848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6998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1577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66926" y="3201745"/>
            <a:ext cx="3445566" cy="250466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  <a:noFill/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9EC71654-96A5-4280-94F3-931C61A9F9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666926" y="2706357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8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515938" y="1166957"/>
            <a:ext cx="111506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3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1241787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-20079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2114217" y="1357628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1197330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2023623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114217" y="2228364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1979166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2802004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114217" y="3006745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2757547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3583808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2114217" y="3788549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3539351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4368127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2114217" y="4509368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4323670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5154771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2114217" y="5270612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5110314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5929749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2114217" y="6134490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5910692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04B31150-A166-4DB3-A898-2154C9665891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1C1A95BC-42CA-4166-918D-DF4306881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B4D5F91-2158-4A30-B83C-5CC9CC6E5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09E5D6-79CC-4E1D-AAF4-C6F28F3C1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76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431CD316-21C7-4FA9-A45A-374D6AE71ED5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E107D9FB-3967-4583-A9DA-6787AF712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138D5FEB-37FF-4F26-B625-CE2BE91FF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6C2B67E8-673C-422C-B021-296E2E2B9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687010E4-ADF2-486D-8DF7-B0FF38C6DADF}"/>
              </a:ext>
            </a:extLst>
          </p:cNvPr>
          <p:cNvSpPr/>
          <p:nvPr userDrawn="1"/>
        </p:nvSpPr>
        <p:spPr>
          <a:xfrm>
            <a:off x="954140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159AA79-2237-4A27-BBC2-D44032158D19}"/>
              </a:ext>
            </a:extLst>
          </p:cNvPr>
          <p:cNvSpPr/>
          <p:nvPr userDrawn="1"/>
        </p:nvSpPr>
        <p:spPr>
          <a:xfrm>
            <a:off x="3807539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272B962-9566-42D2-B4C3-E7AA81884A83}"/>
              </a:ext>
            </a:extLst>
          </p:cNvPr>
          <p:cNvSpPr/>
          <p:nvPr userDrawn="1"/>
        </p:nvSpPr>
        <p:spPr>
          <a:xfrm>
            <a:off x="6646275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9733285-016C-4C38-816C-83D30C075C70}"/>
              </a:ext>
            </a:extLst>
          </p:cNvPr>
          <p:cNvSpPr/>
          <p:nvPr userDrawn="1"/>
        </p:nvSpPr>
        <p:spPr>
          <a:xfrm>
            <a:off x="9498658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F40DBA4-AB63-4B47-B37F-BCC3D59B5392}"/>
              </a:ext>
            </a:extLst>
          </p:cNvPr>
          <p:cNvSpPr/>
          <p:nvPr userDrawn="1"/>
        </p:nvSpPr>
        <p:spPr>
          <a:xfrm>
            <a:off x="4011967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3EF0AFB-D099-4FF1-8963-7DA87268867F}"/>
              </a:ext>
            </a:extLst>
          </p:cNvPr>
          <p:cNvSpPr/>
          <p:nvPr userDrawn="1"/>
        </p:nvSpPr>
        <p:spPr>
          <a:xfrm>
            <a:off x="6850703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872C96E-9AF3-4FA0-8180-C213C7F2209E}"/>
              </a:ext>
            </a:extLst>
          </p:cNvPr>
          <p:cNvSpPr/>
          <p:nvPr userDrawn="1"/>
        </p:nvSpPr>
        <p:spPr>
          <a:xfrm>
            <a:off x="9703086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A08BE29-CFA5-4E0D-9DBE-A430AE1B8072}"/>
              </a:ext>
            </a:extLst>
          </p:cNvPr>
          <p:cNvSpPr/>
          <p:nvPr userDrawn="1"/>
        </p:nvSpPr>
        <p:spPr>
          <a:xfrm>
            <a:off x="1158568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0944B4-FE4A-459A-85B1-3476FE6C4C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1B26B4BC-3D52-4C1C-85FB-226F0B5201F1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EC6B25A-6AA2-46A7-84BE-5C907CA5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B995BE-66C2-4379-885F-4BE069DA39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3638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9B56B6C6-9F3C-4E80-BBAD-280E697B89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57037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54704160-1ED7-4B90-8963-0F887C73E9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95773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6610597-6A76-4A06-82A5-A8FFC5BAEA0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648156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F56D2E5-86E4-473A-A62F-B7029E5B2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54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3934E34-6CC7-492D-9515-EBEC72EFF4CB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524454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4E27467-A1AA-4773-AAB5-A96267FBD712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377853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6CABD5EB-4A8B-448B-8ED1-B8B420815B2D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377853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0D86883C-E501-47FF-AE1A-E9CE8B71B42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216589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3683A037-F698-4CC9-904D-F377D71F690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216589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0A095594-2B82-44ED-8C9B-DA7C4D3D2872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9068972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54CDD46A-22ED-48F5-9B5F-13B1B5C4B320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9068972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</p:spTree>
    <p:extLst>
      <p:ext uri="{BB962C8B-B14F-4D97-AF65-F5344CB8AC3E}">
        <p14:creationId xmlns:p14="http://schemas.microsoft.com/office/powerpoint/2010/main" val="3876503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C4D7FA-B85E-4477-8C62-94955B34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226BB-3E56-4E7F-8172-7EC03C9F0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D08EF-72FB-4F19-9916-65815A9CA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5084D-BC85-4A55-BD80-93876AD10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DEF23-A140-4DD6-A0D0-A86BD4DF3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71654-96A5-4280-94F3-931C61A9F92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38200" y="6459865"/>
            <a:ext cx="78739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2024/2025</a:t>
            </a:r>
            <a:endParaRPr lang="en-US" sz="11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8975031" y="6459865"/>
            <a:ext cx="241284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Engineering – Fatma ElSayed</a:t>
            </a:r>
            <a:endParaRPr lang="en-US" sz="11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08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0" r:id="rId4"/>
    <p:sldLayoutId id="2147483661" r:id="rId5"/>
    <p:sldLayoutId id="2147483662" r:id="rId6"/>
    <p:sldLayoutId id="2147483663" r:id="rId7"/>
    <p:sldLayoutId id="2147483654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25" userDrawn="1">
          <p15:clr>
            <a:srgbClr val="F26B43"/>
          </p15:clr>
        </p15:guide>
        <p15:guide id="4" pos="73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Relationship Id="rId5" Type="http://schemas.microsoft.com/office/2007/relationships/hdphoto" Target="../media/hdphoto4.wdp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EF7BD-FE81-4B20-8DC5-0B3EB736F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096" y="1743078"/>
            <a:ext cx="7882004" cy="1893887"/>
          </a:xfrm>
        </p:spPr>
        <p:txBody>
          <a:bodyPr/>
          <a:lstStyle/>
          <a:p>
            <a:pPr algn="ctr">
              <a:spcAft>
                <a:spcPts val="1200"/>
              </a:spcAft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Engineering</a:t>
            </a:r>
            <a:endParaRPr lang="en-US" sz="3200" b="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8EF7BD-FE81-4B20-8DC5-0B3EB736F9F8}"/>
              </a:ext>
            </a:extLst>
          </p:cNvPr>
          <p:cNvSpPr txBox="1">
            <a:spLocks/>
          </p:cNvSpPr>
          <p:nvPr/>
        </p:nvSpPr>
        <p:spPr>
          <a:xfrm>
            <a:off x="2062096" y="4079889"/>
            <a:ext cx="7882004" cy="1625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1200"/>
              </a:spcAft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Fatma ElSayed</a:t>
            </a:r>
          </a:p>
          <a:p>
            <a:pPr algn="ctr">
              <a:spcAft>
                <a:spcPts val="1200"/>
              </a:spcAft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Ahmed Yousry </a:t>
            </a:r>
          </a:p>
          <a:p>
            <a:pPr algn="ctr">
              <a:spcBef>
                <a:spcPts val="1200"/>
              </a:spcBef>
            </a:pPr>
            <a:r>
              <a:rPr lang="en-US" sz="28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Department </a:t>
            </a:r>
          </a:p>
        </p:txBody>
      </p:sp>
    </p:spTree>
    <p:extLst>
      <p:ext uri="{BB962C8B-B14F-4D97-AF65-F5344CB8AC3E}">
        <p14:creationId xmlns:p14="http://schemas.microsoft.com/office/powerpoint/2010/main" val="373798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1449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 Program Paths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988" t="2032" r="9584" b="3080"/>
          <a:stretch/>
        </p:blipFill>
        <p:spPr>
          <a:xfrm>
            <a:off x="7460343" y="1494971"/>
            <a:ext cx="4499428" cy="4601029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25714" y="1435683"/>
            <a:ext cx="34054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8738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Complexity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31133" y="1435683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610060" y="2092489"/>
            <a:ext cx="43043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65100" algn="just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set of independent paths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25714" y="2687740"/>
            <a:ext cx="6096000" cy="17235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 indent="-342900" algn="just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1: 1-11</a:t>
            </a:r>
          </a:p>
          <a:p>
            <a:pPr marL="914400" indent="-342900" algn="just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2: 1-2-3-4-5-10-1-11</a:t>
            </a:r>
          </a:p>
          <a:p>
            <a:pPr marL="914400" indent="-342900" algn="just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3: 1-2-3-6-8-9-10-1-11</a:t>
            </a:r>
          </a:p>
          <a:p>
            <a:pPr marL="914400" indent="-342900" algn="just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4: 1-2-3-6-7-9-10-1-11</a:t>
            </a:r>
          </a:p>
        </p:txBody>
      </p:sp>
      <p:sp>
        <p:nvSpPr>
          <p:cNvPr id="8" name="Rectangle 7"/>
          <p:cNvSpPr/>
          <p:nvPr/>
        </p:nvSpPr>
        <p:spPr>
          <a:xfrm>
            <a:off x="725714" y="4749330"/>
            <a:ext cx="6096000" cy="88229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65100" algn="just">
              <a:spcAft>
                <a:spcPts val="400"/>
              </a:spcAft>
            </a:pPr>
            <a:r>
              <a:rPr lang="en-US" sz="2400" b="1" dirty="0">
                <a:solidFill>
                  <a:schemeClr val="accent3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about this path?</a:t>
            </a:r>
          </a:p>
          <a:p>
            <a:pPr marL="165100" algn="just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1-2-3-4-5-10-1-2-3-6-8-9-10-1-11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62360" y="5738831"/>
            <a:ext cx="35589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65100" algn="just">
              <a:spcAft>
                <a:spcPts val="600"/>
              </a:spcAft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not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9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49183" y="6468188"/>
            <a:ext cx="294460" cy="187367"/>
          </a:xfrm>
        </p:spPr>
        <p:txBody>
          <a:bodyPr/>
          <a:lstStyle/>
          <a:p>
            <a:fld id="{9EC71654-96A5-4280-94F3-931C61A9F92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464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White Box Testing Techniques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30787" y="1465660"/>
            <a:ext cx="4370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Path Testing</a:t>
            </a:r>
          </a:p>
        </p:txBody>
      </p:sp>
      <p:pic>
        <p:nvPicPr>
          <p:cNvPr id="11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215" y="2603733"/>
            <a:ext cx="27432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93;p14"/>
          <p:cNvSpPr txBox="1"/>
          <p:nvPr/>
        </p:nvSpPr>
        <p:spPr>
          <a:xfrm>
            <a:off x="504765" y="3188541"/>
            <a:ext cx="2281978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Construct the Control Flow Graph(CFG)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310" y="4418245"/>
            <a:ext cx="2143424" cy="495369"/>
          </a:xfrm>
          <a:prstGeom prst="rect">
            <a:avLst/>
          </a:prstGeom>
        </p:spPr>
      </p:pic>
      <p:pic>
        <p:nvPicPr>
          <p:cNvPr id="17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88607" y="2603733"/>
            <a:ext cx="2743200" cy="36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2815" y="4418245"/>
            <a:ext cx="2143424" cy="495369"/>
          </a:xfrm>
          <a:prstGeom prst="rect">
            <a:avLst/>
          </a:prstGeom>
        </p:spPr>
      </p:pic>
      <p:pic>
        <p:nvPicPr>
          <p:cNvPr id="20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79970" y="2603732"/>
            <a:ext cx="2743200" cy="36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7094" y="4418244"/>
            <a:ext cx="2143424" cy="495369"/>
          </a:xfrm>
          <a:prstGeom prst="rect">
            <a:avLst/>
          </a:prstGeom>
        </p:spPr>
      </p:pic>
      <p:sp>
        <p:nvSpPr>
          <p:cNvPr id="23" name="Slide Number Placeholder 3"/>
          <p:cNvSpPr txBox="1">
            <a:spLocks/>
          </p:cNvSpPr>
          <p:nvPr/>
        </p:nvSpPr>
        <p:spPr>
          <a:xfrm>
            <a:off x="13445592" y="6818588"/>
            <a:ext cx="294460" cy="187367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C71654-96A5-4280-94F3-931C61A9F92C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24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71333" y="2603732"/>
            <a:ext cx="27432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93;p14"/>
          <p:cNvSpPr txBox="1"/>
          <p:nvPr/>
        </p:nvSpPr>
        <p:spPr>
          <a:xfrm>
            <a:off x="9475978" y="3188541"/>
            <a:ext cx="233391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Design Test cases from Independent Paths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1369" y="4418244"/>
            <a:ext cx="2143424" cy="495369"/>
          </a:xfrm>
          <a:prstGeom prst="rect">
            <a:avLst/>
          </a:prstGeom>
        </p:spPr>
      </p:pic>
      <p:sp>
        <p:nvSpPr>
          <p:cNvPr id="21" name="Google Shape;93;p14"/>
          <p:cNvSpPr txBox="1"/>
          <p:nvPr/>
        </p:nvSpPr>
        <p:spPr>
          <a:xfrm>
            <a:off x="3512366" y="3188540"/>
            <a:ext cx="2291623" cy="1846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Compute the Cyclomatic Complexity Metric(CCM) of the Graph</a:t>
            </a:r>
          </a:p>
        </p:txBody>
      </p:sp>
      <p:sp>
        <p:nvSpPr>
          <p:cNvPr id="18" name="Google Shape;93;p14"/>
          <p:cNvSpPr txBox="1"/>
          <p:nvPr/>
        </p:nvSpPr>
        <p:spPr>
          <a:xfrm>
            <a:off x="6522923" y="3188540"/>
            <a:ext cx="227852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Identify the Independent Paths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73884" y="2142067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390788" y="2143650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390317" y="2126663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371063" y="2126662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24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6308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Deriving Test Cases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3690"/>
          <a:stretch/>
        </p:blipFill>
        <p:spPr>
          <a:xfrm>
            <a:off x="9562721" y="1526301"/>
            <a:ext cx="2484136" cy="46665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903420" y="1496072"/>
            <a:ext cx="21190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oid fun(){</a:t>
            </a: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x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while (x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10){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print(x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x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+=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}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x +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469386" y="1446571"/>
            <a:ext cx="3971985" cy="882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34290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1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1-2-4-5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34290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2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1-2-3-2-4-5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386" y="4626755"/>
            <a:ext cx="73973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cases should be designed to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 execution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independent paths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(basis set)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877980"/>
              </p:ext>
            </p:extLst>
          </p:nvPr>
        </p:nvGraphicFramePr>
        <p:xfrm>
          <a:off x="469386" y="2773344"/>
          <a:ext cx="8113489" cy="1586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029">
                  <a:extLst>
                    <a:ext uri="{9D8B030D-6E8A-4147-A177-3AD203B41FA5}">
                      <a16:colId xmlns:a16="http://schemas.microsoft.com/office/drawing/2014/main" val="3095437443"/>
                    </a:ext>
                  </a:extLst>
                </a:gridCol>
                <a:gridCol w="1870328">
                  <a:extLst>
                    <a:ext uri="{9D8B030D-6E8A-4147-A177-3AD203B41FA5}">
                      <a16:colId xmlns:a16="http://schemas.microsoft.com/office/drawing/2014/main" val="2918165655"/>
                    </a:ext>
                  </a:extLst>
                </a:gridCol>
                <a:gridCol w="2214019">
                  <a:extLst>
                    <a:ext uri="{9D8B030D-6E8A-4147-A177-3AD203B41FA5}">
                      <a16:colId xmlns:a16="http://schemas.microsoft.com/office/drawing/2014/main" val="3724621985"/>
                    </a:ext>
                  </a:extLst>
                </a:gridCol>
                <a:gridCol w="2984113">
                  <a:extLst>
                    <a:ext uri="{9D8B030D-6E8A-4147-A177-3AD203B41FA5}">
                      <a16:colId xmlns:a16="http://schemas.microsoft.com/office/drawing/2014/main" val="2720881497"/>
                    </a:ext>
                  </a:extLst>
                </a:gridCol>
              </a:tblGrid>
              <a:tr h="57210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 #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Path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Input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outcomes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8639790"/>
                  </a:ext>
                </a:extLst>
              </a:tr>
              <a:tr h="50703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1-2-3-2-4-5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Print(0), Y=13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557822"/>
                  </a:ext>
                </a:extLst>
              </a:tr>
              <a:tr h="50703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1-2-4-5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x=10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Y=13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094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11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47054" y="839674"/>
            <a:ext cx="5149862" cy="4733857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2388001" y="5949682"/>
            <a:ext cx="548640" cy="548640"/>
            <a:chOff x="2388001" y="5949682"/>
            <a:chExt cx="548640" cy="548640"/>
          </a:xfrm>
        </p:grpSpPr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>
              <a:off x="2410732" y="6037336"/>
              <a:ext cx="521154" cy="40639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b="1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2388001" y="5949682"/>
              <a:ext cx="548640" cy="548640"/>
            </a:xfrm>
            <a:prstGeom prst="ellipse">
              <a:avLst/>
            </a:prstGeom>
            <a:noFill/>
            <a:ln w="3175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021985" y="5618480"/>
            <a:ext cx="548640" cy="548640"/>
            <a:chOff x="2388001" y="5949682"/>
            <a:chExt cx="548640" cy="548640"/>
          </a:xfrm>
        </p:grpSpPr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2410732" y="6037336"/>
              <a:ext cx="521154" cy="40639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b="1" dirty="0" smtClean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endParaRPr lang="en-US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388001" y="5949682"/>
              <a:ext cx="548640" cy="548640"/>
            </a:xfrm>
            <a:prstGeom prst="ellipse">
              <a:avLst/>
            </a:prstGeom>
            <a:noFill/>
            <a:ln w="3175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6741" y="281780"/>
            <a:ext cx="5528292" cy="565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3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4172" y="116114"/>
            <a:ext cx="4305192" cy="6678262"/>
          </a:xfrm>
          <a:prstGeom prst="rect">
            <a:avLst/>
          </a:prstGeom>
        </p:spPr>
      </p:pic>
      <p:grpSp>
        <p:nvGrpSpPr>
          <p:cNvPr id="122" name="Group 121"/>
          <p:cNvGrpSpPr/>
          <p:nvPr/>
        </p:nvGrpSpPr>
        <p:grpSpPr>
          <a:xfrm>
            <a:off x="2358572" y="159658"/>
            <a:ext cx="3717458" cy="6579100"/>
            <a:chOff x="2242458" y="203200"/>
            <a:chExt cx="3717458" cy="6579100"/>
          </a:xfrm>
        </p:grpSpPr>
        <p:sp>
          <p:nvSpPr>
            <p:cNvPr id="3" name="Oval 2"/>
            <p:cNvSpPr/>
            <p:nvPr/>
          </p:nvSpPr>
          <p:spPr>
            <a:xfrm>
              <a:off x="2917371" y="203200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en-US" dirty="0"/>
            </a:p>
          </p:txBody>
        </p:sp>
        <p:sp>
          <p:nvSpPr>
            <p:cNvPr id="59" name="Oval 58"/>
            <p:cNvSpPr/>
            <p:nvPr/>
          </p:nvSpPr>
          <p:spPr>
            <a:xfrm>
              <a:off x="2242458" y="1037772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2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2641600" y="641055"/>
              <a:ext cx="335652" cy="45720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Oval 59"/>
            <p:cNvSpPr/>
            <p:nvPr/>
          </p:nvSpPr>
          <p:spPr>
            <a:xfrm>
              <a:off x="3643087" y="1037771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3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8" name="Straight Arrow Connector 7"/>
            <p:cNvCxnSpPr>
              <a:stCxn id="3" idx="5"/>
              <a:endCxn id="60" idx="1"/>
            </p:cNvCxnSpPr>
            <p:nvPr/>
          </p:nvCxnSpPr>
          <p:spPr>
            <a:xfrm>
              <a:off x="3350976" y="612027"/>
              <a:ext cx="366506" cy="49588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9" idx="6"/>
              <a:endCxn id="60" idx="2"/>
            </p:cNvCxnSpPr>
            <p:nvPr/>
          </p:nvCxnSpPr>
          <p:spPr>
            <a:xfrm flipV="1">
              <a:off x="2750458" y="1277257"/>
              <a:ext cx="892629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Oval 61"/>
            <p:cNvSpPr/>
            <p:nvPr/>
          </p:nvSpPr>
          <p:spPr>
            <a:xfrm>
              <a:off x="3641260" y="1978771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5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rot="5400000" flipV="1">
              <a:off x="3666661" y="1752598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3641260" y="2913023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7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rot="5400000" flipV="1">
              <a:off x="3664833" y="2698933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Oval 65"/>
            <p:cNvSpPr/>
            <p:nvPr/>
          </p:nvSpPr>
          <p:spPr>
            <a:xfrm>
              <a:off x="3641260" y="3846295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9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 rot="5400000" flipV="1">
              <a:off x="3664833" y="3632203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Oval 67"/>
            <p:cNvSpPr/>
            <p:nvPr/>
          </p:nvSpPr>
          <p:spPr>
            <a:xfrm>
              <a:off x="3554173" y="4776665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11</a:t>
              </a:r>
            </a:p>
            <a:p>
              <a:pPr algn="ctr"/>
              <a:endParaRPr lang="en-US" dirty="0"/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 rot="5400000" flipV="1">
              <a:off x="3664833" y="4562576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Oval 69"/>
            <p:cNvSpPr/>
            <p:nvPr/>
          </p:nvSpPr>
          <p:spPr>
            <a:xfrm>
              <a:off x="3581378" y="5888460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13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71" name="Straight Arrow Connector 70"/>
            <p:cNvCxnSpPr/>
            <p:nvPr/>
          </p:nvCxnSpPr>
          <p:spPr>
            <a:xfrm rot="5400000" flipV="1">
              <a:off x="3677522" y="5659856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4221458" y="6237528"/>
              <a:ext cx="626313" cy="32004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Oval 73"/>
            <p:cNvSpPr/>
            <p:nvPr/>
          </p:nvSpPr>
          <p:spPr>
            <a:xfrm>
              <a:off x="4849902" y="6142220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14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sp>
          <p:nvSpPr>
            <p:cNvPr id="75" name="Oval 74"/>
            <p:cNvSpPr/>
            <p:nvPr/>
          </p:nvSpPr>
          <p:spPr>
            <a:xfrm>
              <a:off x="5428365" y="1053002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4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4172878" y="1292488"/>
              <a:ext cx="118872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Oval 76"/>
            <p:cNvSpPr/>
            <p:nvPr/>
          </p:nvSpPr>
          <p:spPr>
            <a:xfrm>
              <a:off x="5377168" y="1842113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6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78" name="Straight Arrow Connector 77"/>
            <p:cNvCxnSpPr>
              <a:stCxn id="62" idx="6"/>
              <a:endCxn id="77" idx="2"/>
            </p:cNvCxnSpPr>
            <p:nvPr/>
          </p:nvCxnSpPr>
          <p:spPr>
            <a:xfrm flipV="1">
              <a:off x="4149260" y="2081599"/>
              <a:ext cx="1227908" cy="13665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Oval 78"/>
            <p:cNvSpPr/>
            <p:nvPr/>
          </p:nvSpPr>
          <p:spPr>
            <a:xfrm>
              <a:off x="5361598" y="2669647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8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80" name="Straight Arrow Connector 79"/>
            <p:cNvCxnSpPr>
              <a:stCxn id="64" idx="6"/>
              <a:endCxn id="79" idx="2"/>
            </p:cNvCxnSpPr>
            <p:nvPr/>
          </p:nvCxnSpPr>
          <p:spPr>
            <a:xfrm flipV="1">
              <a:off x="4149260" y="2909133"/>
              <a:ext cx="1212338" cy="24337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Oval 82"/>
            <p:cNvSpPr/>
            <p:nvPr/>
          </p:nvSpPr>
          <p:spPr>
            <a:xfrm>
              <a:off x="5189939" y="3359279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10</a:t>
              </a:r>
            </a:p>
            <a:p>
              <a:pPr algn="ctr"/>
              <a:endParaRPr lang="en-US" dirty="0"/>
            </a:p>
          </p:txBody>
        </p:sp>
        <p:cxnSp>
          <p:nvCxnSpPr>
            <p:cNvPr id="84" name="Straight Arrow Connector 83"/>
            <p:cNvCxnSpPr>
              <a:stCxn id="66" idx="6"/>
            </p:cNvCxnSpPr>
            <p:nvPr/>
          </p:nvCxnSpPr>
          <p:spPr>
            <a:xfrm flipV="1">
              <a:off x="4149260" y="3757174"/>
              <a:ext cx="1021817" cy="32860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Oval 84"/>
            <p:cNvSpPr/>
            <p:nvPr/>
          </p:nvSpPr>
          <p:spPr>
            <a:xfrm>
              <a:off x="5111160" y="4264967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12</a:t>
              </a:r>
            </a:p>
            <a:p>
              <a:pPr algn="ctr"/>
              <a:endParaRPr lang="en-US" dirty="0"/>
            </a:p>
          </p:txBody>
        </p:sp>
        <p:cxnSp>
          <p:nvCxnSpPr>
            <p:cNvPr id="86" name="Straight Arrow Connector 85"/>
            <p:cNvCxnSpPr>
              <a:stCxn id="68" idx="6"/>
            </p:cNvCxnSpPr>
            <p:nvPr/>
          </p:nvCxnSpPr>
          <p:spPr>
            <a:xfrm flipV="1">
              <a:off x="4194253" y="4837090"/>
              <a:ext cx="947384" cy="25961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flipH="1">
              <a:off x="5277722" y="4946251"/>
              <a:ext cx="76462" cy="11887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Curved Connector 88"/>
            <p:cNvCxnSpPr/>
            <p:nvPr/>
          </p:nvCxnSpPr>
          <p:spPr>
            <a:xfrm flipH="1">
              <a:off x="5502716" y="1225020"/>
              <a:ext cx="457200" cy="5303520"/>
            </a:xfrm>
            <a:prstGeom prst="curvedConnector3">
              <a:avLst>
                <a:gd name="adj1" fmla="val -295909"/>
              </a:avLst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Curved Connector 96"/>
            <p:cNvCxnSpPr/>
            <p:nvPr/>
          </p:nvCxnSpPr>
          <p:spPr>
            <a:xfrm flipH="1">
              <a:off x="5480947" y="2074110"/>
              <a:ext cx="457200" cy="4389120"/>
            </a:xfrm>
            <a:prstGeom prst="curvedConnector3">
              <a:avLst>
                <a:gd name="adj1" fmla="val -159401"/>
              </a:avLst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Curved Connector 99"/>
            <p:cNvCxnSpPr/>
            <p:nvPr/>
          </p:nvCxnSpPr>
          <p:spPr>
            <a:xfrm flipH="1">
              <a:off x="5473692" y="2923194"/>
              <a:ext cx="457200" cy="3474720"/>
            </a:xfrm>
            <a:prstGeom prst="curvedConnector3">
              <a:avLst>
                <a:gd name="adj1" fmla="val -102258"/>
              </a:avLst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Curved Connector 102"/>
            <p:cNvCxnSpPr/>
            <p:nvPr/>
          </p:nvCxnSpPr>
          <p:spPr>
            <a:xfrm flipH="1">
              <a:off x="5409759" y="3674084"/>
              <a:ext cx="457200" cy="2651760"/>
            </a:xfrm>
            <a:prstGeom prst="curvedConnector3">
              <a:avLst>
                <a:gd name="adj1" fmla="val -51464"/>
              </a:avLst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 flipV="1">
              <a:off x="5399315" y="6179472"/>
              <a:ext cx="0" cy="2928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3" name="Rectangle 122"/>
          <p:cNvSpPr/>
          <p:nvPr/>
        </p:nvSpPr>
        <p:spPr>
          <a:xfrm>
            <a:off x="85738" y="2414200"/>
            <a:ext cx="3289683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is: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6738" indent="-347663">
              <a:spcAft>
                <a:spcPts val="1200"/>
              </a:spcAft>
              <a:buFont typeface="+mj-lt"/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V(G) =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Regions</a:t>
            </a:r>
          </a:p>
          <a:p>
            <a:pPr marL="566738" indent="-347663">
              <a:buFont typeface="+mj-lt"/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V(G) = E-N+2 = </a:t>
            </a:r>
          </a:p>
          <a:p>
            <a:pPr marL="219075">
              <a:spcAft>
                <a:spcPts val="12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19-14+2 =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marL="676275" indent="-457200">
              <a:buFont typeface="+mj-lt"/>
              <a:buAutoNum type="arabicPeriod" startAt="3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V(G) =  P+1 =</a:t>
            </a:r>
          </a:p>
          <a:p>
            <a:pPr marL="219075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6+1 =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17975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roup 121"/>
          <p:cNvGrpSpPr/>
          <p:nvPr/>
        </p:nvGrpSpPr>
        <p:grpSpPr>
          <a:xfrm>
            <a:off x="5696857" y="129648"/>
            <a:ext cx="3717458" cy="6579100"/>
            <a:chOff x="2242458" y="203200"/>
            <a:chExt cx="3717458" cy="6579100"/>
          </a:xfrm>
        </p:grpSpPr>
        <p:sp>
          <p:nvSpPr>
            <p:cNvPr id="3" name="Oval 2"/>
            <p:cNvSpPr/>
            <p:nvPr/>
          </p:nvSpPr>
          <p:spPr>
            <a:xfrm>
              <a:off x="2917371" y="203200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en-US" dirty="0"/>
            </a:p>
          </p:txBody>
        </p:sp>
        <p:sp>
          <p:nvSpPr>
            <p:cNvPr id="59" name="Oval 58"/>
            <p:cNvSpPr/>
            <p:nvPr/>
          </p:nvSpPr>
          <p:spPr>
            <a:xfrm>
              <a:off x="2242458" y="1037772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2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2641600" y="641055"/>
              <a:ext cx="335652" cy="45720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Oval 59"/>
            <p:cNvSpPr/>
            <p:nvPr/>
          </p:nvSpPr>
          <p:spPr>
            <a:xfrm>
              <a:off x="3643087" y="1037771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3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8" name="Straight Arrow Connector 7"/>
            <p:cNvCxnSpPr>
              <a:stCxn id="3" idx="5"/>
              <a:endCxn id="60" idx="1"/>
            </p:cNvCxnSpPr>
            <p:nvPr/>
          </p:nvCxnSpPr>
          <p:spPr>
            <a:xfrm>
              <a:off x="3350976" y="612027"/>
              <a:ext cx="366506" cy="49588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9" idx="6"/>
              <a:endCxn id="60" idx="2"/>
            </p:cNvCxnSpPr>
            <p:nvPr/>
          </p:nvCxnSpPr>
          <p:spPr>
            <a:xfrm flipV="1">
              <a:off x="2750458" y="1277257"/>
              <a:ext cx="892629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Oval 61"/>
            <p:cNvSpPr/>
            <p:nvPr/>
          </p:nvSpPr>
          <p:spPr>
            <a:xfrm>
              <a:off x="3641260" y="1978771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5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rot="5400000" flipV="1">
              <a:off x="3666661" y="1752598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3641260" y="2913023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7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rot="5400000" flipV="1">
              <a:off x="3664833" y="2698933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Oval 65"/>
            <p:cNvSpPr/>
            <p:nvPr/>
          </p:nvSpPr>
          <p:spPr>
            <a:xfrm>
              <a:off x="3641260" y="3846295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9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 rot="5400000" flipV="1">
              <a:off x="3664833" y="3632203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Oval 67"/>
            <p:cNvSpPr/>
            <p:nvPr/>
          </p:nvSpPr>
          <p:spPr>
            <a:xfrm>
              <a:off x="3554173" y="4776665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11</a:t>
              </a:r>
            </a:p>
            <a:p>
              <a:pPr algn="ctr"/>
              <a:endParaRPr lang="en-US" dirty="0"/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 rot="5400000" flipV="1">
              <a:off x="3664833" y="4562576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Oval 69"/>
            <p:cNvSpPr/>
            <p:nvPr/>
          </p:nvSpPr>
          <p:spPr>
            <a:xfrm>
              <a:off x="3581378" y="5888460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13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71" name="Straight Arrow Connector 70"/>
            <p:cNvCxnSpPr/>
            <p:nvPr/>
          </p:nvCxnSpPr>
          <p:spPr>
            <a:xfrm rot="5400000" flipV="1">
              <a:off x="3677522" y="5659856"/>
              <a:ext cx="45720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4221458" y="6237528"/>
              <a:ext cx="626313" cy="32004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Oval 73"/>
            <p:cNvSpPr/>
            <p:nvPr/>
          </p:nvSpPr>
          <p:spPr>
            <a:xfrm>
              <a:off x="4849902" y="6142220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14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sp>
          <p:nvSpPr>
            <p:cNvPr id="75" name="Oval 74"/>
            <p:cNvSpPr/>
            <p:nvPr/>
          </p:nvSpPr>
          <p:spPr>
            <a:xfrm>
              <a:off x="5428365" y="1053002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4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4172878" y="1292488"/>
              <a:ext cx="1188720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Oval 76"/>
            <p:cNvSpPr/>
            <p:nvPr/>
          </p:nvSpPr>
          <p:spPr>
            <a:xfrm>
              <a:off x="5377168" y="1842113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6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78" name="Straight Arrow Connector 77"/>
            <p:cNvCxnSpPr>
              <a:stCxn id="62" idx="6"/>
              <a:endCxn id="77" idx="2"/>
            </p:cNvCxnSpPr>
            <p:nvPr/>
          </p:nvCxnSpPr>
          <p:spPr>
            <a:xfrm flipV="1">
              <a:off x="4149260" y="2081599"/>
              <a:ext cx="1227908" cy="13665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Oval 78"/>
            <p:cNvSpPr/>
            <p:nvPr/>
          </p:nvSpPr>
          <p:spPr>
            <a:xfrm>
              <a:off x="5361598" y="2669647"/>
              <a:ext cx="508000" cy="4789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8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/>
            </a:p>
          </p:txBody>
        </p:sp>
        <p:cxnSp>
          <p:nvCxnSpPr>
            <p:cNvPr id="80" name="Straight Arrow Connector 79"/>
            <p:cNvCxnSpPr>
              <a:stCxn id="64" idx="6"/>
              <a:endCxn id="79" idx="2"/>
            </p:cNvCxnSpPr>
            <p:nvPr/>
          </p:nvCxnSpPr>
          <p:spPr>
            <a:xfrm flipV="1">
              <a:off x="4149260" y="2909133"/>
              <a:ext cx="1212338" cy="24337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Oval 82"/>
            <p:cNvSpPr/>
            <p:nvPr/>
          </p:nvSpPr>
          <p:spPr>
            <a:xfrm>
              <a:off x="5189939" y="3359279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10</a:t>
              </a:r>
            </a:p>
            <a:p>
              <a:pPr algn="ctr"/>
              <a:endParaRPr lang="en-US" dirty="0"/>
            </a:p>
          </p:txBody>
        </p:sp>
        <p:cxnSp>
          <p:nvCxnSpPr>
            <p:cNvPr id="84" name="Straight Arrow Connector 83"/>
            <p:cNvCxnSpPr>
              <a:stCxn id="66" idx="6"/>
            </p:cNvCxnSpPr>
            <p:nvPr/>
          </p:nvCxnSpPr>
          <p:spPr>
            <a:xfrm flipV="1">
              <a:off x="4149260" y="3757174"/>
              <a:ext cx="1021817" cy="32860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Oval 84"/>
            <p:cNvSpPr/>
            <p:nvPr/>
          </p:nvSpPr>
          <p:spPr>
            <a:xfrm>
              <a:off x="5111160" y="4264967"/>
              <a:ext cx="640080" cy="6400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12</a:t>
              </a:r>
            </a:p>
            <a:p>
              <a:pPr algn="ctr"/>
              <a:endParaRPr lang="en-US" dirty="0"/>
            </a:p>
          </p:txBody>
        </p:sp>
        <p:cxnSp>
          <p:nvCxnSpPr>
            <p:cNvPr id="86" name="Straight Arrow Connector 85"/>
            <p:cNvCxnSpPr>
              <a:stCxn id="68" idx="6"/>
            </p:cNvCxnSpPr>
            <p:nvPr/>
          </p:nvCxnSpPr>
          <p:spPr>
            <a:xfrm flipV="1">
              <a:off x="4194253" y="4837090"/>
              <a:ext cx="947384" cy="25961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flipH="1">
              <a:off x="5277722" y="4946251"/>
              <a:ext cx="76462" cy="11887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Curved Connector 88"/>
            <p:cNvCxnSpPr/>
            <p:nvPr/>
          </p:nvCxnSpPr>
          <p:spPr>
            <a:xfrm flipH="1">
              <a:off x="5502716" y="1225020"/>
              <a:ext cx="457200" cy="5303520"/>
            </a:xfrm>
            <a:prstGeom prst="curvedConnector3">
              <a:avLst>
                <a:gd name="adj1" fmla="val -295909"/>
              </a:avLst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Curved Connector 96"/>
            <p:cNvCxnSpPr/>
            <p:nvPr/>
          </p:nvCxnSpPr>
          <p:spPr>
            <a:xfrm flipH="1">
              <a:off x="5480947" y="2074110"/>
              <a:ext cx="457200" cy="4389120"/>
            </a:xfrm>
            <a:prstGeom prst="curvedConnector3">
              <a:avLst>
                <a:gd name="adj1" fmla="val -159401"/>
              </a:avLst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Curved Connector 99"/>
            <p:cNvCxnSpPr/>
            <p:nvPr/>
          </p:nvCxnSpPr>
          <p:spPr>
            <a:xfrm flipH="1">
              <a:off x="5473692" y="2923194"/>
              <a:ext cx="457200" cy="3474720"/>
            </a:xfrm>
            <a:prstGeom prst="curvedConnector3">
              <a:avLst>
                <a:gd name="adj1" fmla="val -102258"/>
              </a:avLst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Curved Connector 102"/>
            <p:cNvCxnSpPr/>
            <p:nvPr/>
          </p:nvCxnSpPr>
          <p:spPr>
            <a:xfrm flipH="1">
              <a:off x="5409759" y="3674084"/>
              <a:ext cx="457200" cy="2651760"/>
            </a:xfrm>
            <a:prstGeom prst="curvedConnector3">
              <a:avLst>
                <a:gd name="adj1" fmla="val -51464"/>
              </a:avLst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 flipV="1">
              <a:off x="5399315" y="6179472"/>
              <a:ext cx="0" cy="2928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3" name="Rectangle 122"/>
          <p:cNvSpPr/>
          <p:nvPr/>
        </p:nvSpPr>
        <p:spPr>
          <a:xfrm>
            <a:off x="561869" y="1050151"/>
            <a:ext cx="4105611" cy="34317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Basis set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independent paths:</a:t>
            </a:r>
          </a:p>
          <a:p>
            <a:pPr marL="623888" indent="-282575">
              <a:spcAft>
                <a:spcPts val="300"/>
              </a:spcAft>
              <a:buFont typeface="+mj-lt"/>
              <a:buAutoNum type="arabicPeriod"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1-2-3-4-14</a:t>
            </a:r>
          </a:p>
          <a:p>
            <a:pPr marL="623888" indent="-282575">
              <a:spcAft>
                <a:spcPts val="300"/>
              </a:spcAft>
              <a:buFont typeface="+mj-lt"/>
              <a:buAutoNum type="arabicPeriod"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1-2-3-5-6-14</a:t>
            </a:r>
          </a:p>
          <a:p>
            <a:pPr marL="623888" indent="-282575">
              <a:spcAft>
                <a:spcPts val="300"/>
              </a:spcAft>
              <a:buFont typeface="+mj-lt"/>
              <a:buAutoNum type="arabicPeriod"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1-2-3-5-7-8-14</a:t>
            </a:r>
          </a:p>
          <a:p>
            <a:pPr marL="623888" indent="-282575">
              <a:spcAft>
                <a:spcPts val="300"/>
              </a:spcAft>
              <a:buFont typeface="+mj-lt"/>
              <a:buAutoNum type="arabicPeriod"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1-2-3-5-7-9-10-14</a:t>
            </a:r>
          </a:p>
          <a:p>
            <a:pPr marL="623888" indent="-282575">
              <a:spcAft>
                <a:spcPts val="300"/>
              </a:spcAft>
              <a:buFont typeface="+mj-lt"/>
              <a:buAutoNum type="arabicPeriod"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1-2-3-5-7-9-11-12-14</a:t>
            </a:r>
          </a:p>
          <a:p>
            <a:pPr marL="623888" indent="-282575">
              <a:spcAft>
                <a:spcPts val="300"/>
              </a:spcAft>
              <a:buFont typeface="+mj-lt"/>
              <a:buAutoNum type="arabicPeriod"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1-2-3-5-7-9-11-13-14</a:t>
            </a:r>
          </a:p>
          <a:p>
            <a:pPr marL="623888" indent="-282575">
              <a:spcAft>
                <a:spcPts val="300"/>
              </a:spcAft>
              <a:buFont typeface="+mj-lt"/>
              <a:buAutoNum type="arabicPeriod"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1-3-4-14</a:t>
            </a:r>
          </a:p>
        </p:txBody>
      </p:sp>
      <p:sp>
        <p:nvSpPr>
          <p:cNvPr id="4" name="Rectangle 3"/>
          <p:cNvSpPr/>
          <p:nvPr/>
        </p:nvSpPr>
        <p:spPr>
          <a:xfrm>
            <a:off x="431923" y="4619040"/>
            <a:ext cx="630303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Note: </a:t>
            </a:r>
            <a:endParaRPr lang="en-US" sz="20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406400" indent="-227013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</a:rPr>
              <a:t>This </a:t>
            </a:r>
            <a:r>
              <a:rPr lang="en-US" sz="2000" dirty="0">
                <a:latin typeface="Times New Roman" panose="02020603050405020304" pitchFamily="18" charset="0"/>
              </a:rPr>
              <a:t>basis set is not unique.  </a:t>
            </a:r>
            <a:endParaRPr lang="en-US" sz="2000" dirty="0" smtClean="0">
              <a:latin typeface="Times New Roman" panose="02020603050405020304" pitchFamily="18" charset="0"/>
            </a:endParaRPr>
          </a:p>
          <a:p>
            <a:pPr marL="406400" indent="-227013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</a:rPr>
              <a:t>There </a:t>
            </a:r>
            <a:r>
              <a:rPr lang="en-US" sz="2000" dirty="0">
                <a:latin typeface="Times New Roman" panose="02020603050405020304" pitchFamily="18" charset="0"/>
              </a:rPr>
              <a:t>are several different basis sets for the </a:t>
            </a:r>
            <a:r>
              <a:rPr lang="en-US" sz="2000" dirty="0" smtClean="0">
                <a:latin typeface="Times New Roman" panose="02020603050405020304" pitchFamily="18" charset="0"/>
              </a:rPr>
              <a:t>given CFG. </a:t>
            </a:r>
          </a:p>
          <a:p>
            <a:pPr marL="406400" indent="-227013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</a:rPr>
              <a:t>You </a:t>
            </a:r>
            <a:r>
              <a:rPr lang="en-US" sz="2000" dirty="0">
                <a:latin typeface="Times New Roman" panose="02020603050405020304" pitchFamily="18" charset="0"/>
              </a:rPr>
              <a:t>may have derived a different basis set.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4915009" y="507263"/>
            <a:ext cx="12250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extday</a:t>
            </a:r>
            <a:r>
              <a:rPr lang="en-US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=yes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979151" y="529626"/>
            <a:ext cx="1156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nextday</a:t>
            </a:r>
            <a:r>
              <a:rPr lang="en-US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=no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606552" y="906949"/>
            <a:ext cx="11833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mount&gt;1000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213706" y="1523659"/>
            <a:ext cx="11833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amount&lt;1000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571926" y="1713561"/>
            <a:ext cx="11945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amount&gt;=200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535788" y="2547326"/>
            <a:ext cx="11945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amount&gt;=100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490422" y="3434753"/>
            <a:ext cx="11047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amount&gt;=50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439000" y="4443498"/>
            <a:ext cx="11047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amount&gt;=25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177843" y="2476553"/>
            <a:ext cx="10935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mount&lt;200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182947" y="3442442"/>
            <a:ext cx="10935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mount&lt;100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84823" y="4326746"/>
            <a:ext cx="10038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mount&lt;50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308075" y="5420146"/>
            <a:ext cx="10038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amount&lt;25</a:t>
            </a:r>
            <a:endParaRPr lang="en-US" sz="1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54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6308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Deriving Test Cases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307194"/>
              </p:ext>
            </p:extLst>
          </p:nvPr>
        </p:nvGraphicFramePr>
        <p:xfrm>
          <a:off x="1001484" y="2243654"/>
          <a:ext cx="9971315" cy="4121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82">
                  <a:extLst>
                    <a:ext uri="{9D8B030D-6E8A-4147-A177-3AD203B41FA5}">
                      <a16:colId xmlns:a16="http://schemas.microsoft.com/office/drawing/2014/main" val="3095437443"/>
                    </a:ext>
                  </a:extLst>
                </a:gridCol>
                <a:gridCol w="3098976">
                  <a:extLst>
                    <a:ext uri="{9D8B030D-6E8A-4147-A177-3AD203B41FA5}">
                      <a16:colId xmlns:a16="http://schemas.microsoft.com/office/drawing/2014/main" val="2918165655"/>
                    </a:ext>
                  </a:extLst>
                </a:gridCol>
                <a:gridCol w="2938405">
                  <a:extLst>
                    <a:ext uri="{9D8B030D-6E8A-4147-A177-3AD203B41FA5}">
                      <a16:colId xmlns:a16="http://schemas.microsoft.com/office/drawing/2014/main" val="3724621985"/>
                    </a:ext>
                  </a:extLst>
                </a:gridCol>
                <a:gridCol w="2809952">
                  <a:extLst>
                    <a:ext uri="{9D8B030D-6E8A-4147-A177-3AD203B41FA5}">
                      <a16:colId xmlns:a16="http://schemas.microsoft.com/office/drawing/2014/main" val="2720881497"/>
                    </a:ext>
                  </a:extLst>
                </a:gridCol>
              </a:tblGrid>
              <a:tr h="57210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 #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Path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Input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outcomes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8639790"/>
                  </a:ext>
                </a:extLst>
              </a:tr>
              <a:tr h="50703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1-2-3-4-14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amount = 1500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1713.25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557822"/>
                  </a:ext>
                </a:extLst>
              </a:tr>
              <a:tr h="50703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1-2-3-5-6-14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amount = 300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360.25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094807"/>
                  </a:ext>
                </a:extLst>
              </a:tr>
              <a:tr h="50703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1-2-3-5-7-8-14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amount = 120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156.45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299210"/>
                  </a:ext>
                </a:extLst>
              </a:tr>
              <a:tr h="50703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1-2-3-5-7-9-10-14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amount = 90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120.98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170507"/>
                  </a:ext>
                </a:extLst>
              </a:tr>
              <a:tr h="50703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1-2-3-5-7-9-11-12-14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amount = 40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64.65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878256"/>
                  </a:ext>
                </a:extLst>
              </a:tr>
              <a:tr h="50703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1-2-3-5-7-9-11-13-14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amount = 10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30.47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548367"/>
                  </a:ext>
                </a:extLst>
              </a:tr>
              <a:tr h="50703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1-3-4-14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no, amount = 1300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1472.25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43089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83771" y="1201918"/>
            <a:ext cx="102906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cases should be designed to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 execution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independent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(basis set)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23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-161743" y="274753"/>
            <a:ext cx="11742620" cy="5234413"/>
            <a:chOff x="-161743" y="274753"/>
            <a:chExt cx="11742620" cy="5234413"/>
          </a:xfrm>
        </p:grpSpPr>
        <p:sp>
          <p:nvSpPr>
            <p:cNvPr id="3" name="Rectangle 2"/>
            <p:cNvSpPr/>
            <p:nvPr/>
          </p:nvSpPr>
          <p:spPr>
            <a:xfrm>
              <a:off x="5000263" y="274753"/>
              <a:ext cx="20463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ts val="640"/>
                </a:spcBef>
                <a:buClr>
                  <a:schemeClr val="dk1"/>
                </a:buClr>
                <a:buSzPts val="3200"/>
              </a:pPr>
              <a:r>
                <a:rPr lang="en-US" sz="24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 Stages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277257" y="1045028"/>
              <a:ext cx="9492343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Arrow 5"/>
            <p:cNvSpPr/>
            <p:nvPr/>
          </p:nvSpPr>
          <p:spPr>
            <a:xfrm>
              <a:off x="1237705" y="105954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>
              <a:off x="6003652" y="106788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10671992" y="104502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61743" y="1707968"/>
              <a:ext cx="314541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 testing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98835" y="1707968"/>
              <a:ext cx="24096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Release testing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551924" y="1707968"/>
              <a:ext cx="20289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User testing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-718283" y="3944982"/>
              <a:ext cx="265176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 rot="16200000">
              <a:off x="881917" y="281226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 rot="16200000">
              <a:off x="836195" y="4974529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own Arrow 16"/>
            <p:cNvSpPr/>
            <p:nvPr/>
          </p:nvSpPr>
          <p:spPr>
            <a:xfrm rot="16200000">
              <a:off x="836195" y="3824815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37705" y="2940559"/>
              <a:ext cx="14574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Unit testing</a:t>
              </a:r>
              <a:endParaRPr lang="en-US" sz="20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37705" y="3950484"/>
              <a:ext cx="22108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Integration </a:t>
              </a:r>
              <a:r>
                <a:rPr lang="en-US" sz="2000" b="1" dirty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</a:t>
              </a:r>
              <a:endParaRPr lang="en-US" sz="20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24815" y="5109056"/>
              <a:ext cx="175560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testing</a:t>
              </a:r>
              <a:endParaRPr lang="en-US" sz="20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975400" y="2193242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77257" y="3788229"/>
            <a:ext cx="2278743" cy="6821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0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5250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Integration Testing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55474" y="1443336"/>
            <a:ext cx="104082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distinct modules are combined, we need to verify they interact correctly. We can approach this from two perspectives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9387" y="2550523"/>
            <a:ext cx="4654156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93;p14"/>
          <p:cNvSpPr txBox="1"/>
          <p:nvPr/>
        </p:nvSpPr>
        <p:spPr>
          <a:xfrm>
            <a:off x="1434582" y="2696029"/>
            <a:ext cx="272376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Black-Box</a:t>
            </a:r>
            <a:endParaRPr lang="en-US" sz="2400" b="1" dirty="0">
              <a:solidFill>
                <a:srgbClr val="005088"/>
              </a:solidFill>
              <a:latin typeface="Times New Roman" panose="02020603050405020304" pitchFamily="18" charset="0"/>
              <a:ea typeface="Merriweather"/>
              <a:cs typeface="Times New Roman" panose="02020603050405020304" pitchFamily="18" charset="0"/>
              <a:sym typeface="Merriweather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481" y="4365035"/>
            <a:ext cx="3557433" cy="49536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3559" y="3210867"/>
            <a:ext cx="4392899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Validating interfaces and external behavior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need to know internal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</a:p>
          <a:p>
            <a:pPr marL="342900" indent="-342900" algn="just"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 view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care that specific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produce the Expected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5714" y="2550523"/>
            <a:ext cx="5423267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93;p14"/>
          <p:cNvSpPr txBox="1"/>
          <p:nvPr/>
        </p:nvSpPr>
        <p:spPr>
          <a:xfrm>
            <a:off x="7540020" y="2696029"/>
            <a:ext cx="272376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b="1" dirty="0" smtClean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White-Box</a:t>
            </a:r>
            <a:endParaRPr lang="en-US" sz="2400" b="1" dirty="0">
              <a:solidFill>
                <a:srgbClr val="005088"/>
              </a:solidFill>
              <a:latin typeface="Times New Roman" panose="02020603050405020304" pitchFamily="18" charset="0"/>
              <a:ea typeface="Merriweather"/>
              <a:cs typeface="Times New Roman" panose="02020603050405020304" pitchFamily="18" charset="0"/>
              <a:sym typeface="Merriweather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1913" y="4329641"/>
            <a:ext cx="4018706" cy="49536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037943" y="3210867"/>
            <a:ext cx="5103953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modules connect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internally</a:t>
            </a:r>
          </a:p>
          <a:p>
            <a:pPr marL="342900" indent="-342900" algn="just"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Tests data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flow,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code-level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interactions.</a:t>
            </a:r>
          </a:p>
          <a:p>
            <a:pPr marL="342900" indent="-342900" algn="just"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developer view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Examine code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ensure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 correctly and use the right commands and data formats.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48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-161743" y="274753"/>
            <a:ext cx="11742620" cy="5234413"/>
            <a:chOff x="-161743" y="274753"/>
            <a:chExt cx="11742620" cy="5234413"/>
          </a:xfrm>
        </p:grpSpPr>
        <p:sp>
          <p:nvSpPr>
            <p:cNvPr id="3" name="Rectangle 2"/>
            <p:cNvSpPr/>
            <p:nvPr/>
          </p:nvSpPr>
          <p:spPr>
            <a:xfrm>
              <a:off x="5000263" y="274753"/>
              <a:ext cx="20463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ts val="640"/>
                </a:spcBef>
                <a:buClr>
                  <a:schemeClr val="dk1"/>
                </a:buClr>
                <a:buSzPts val="3200"/>
              </a:pPr>
              <a:r>
                <a:rPr lang="en-US" sz="24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 Stages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277257" y="1045028"/>
              <a:ext cx="9492343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Arrow 5"/>
            <p:cNvSpPr/>
            <p:nvPr/>
          </p:nvSpPr>
          <p:spPr>
            <a:xfrm>
              <a:off x="1237705" y="105954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>
              <a:off x="6003652" y="106788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10671992" y="104502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61743" y="1707968"/>
              <a:ext cx="314541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 testing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98835" y="1707968"/>
              <a:ext cx="24096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Release testing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551924" y="1707968"/>
              <a:ext cx="20289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User testing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-718283" y="3944982"/>
              <a:ext cx="265176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 rot="16200000">
              <a:off x="881917" y="281226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 rot="16200000">
              <a:off x="836195" y="4974529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own Arrow 16"/>
            <p:cNvSpPr/>
            <p:nvPr/>
          </p:nvSpPr>
          <p:spPr>
            <a:xfrm rot="16200000">
              <a:off x="836195" y="3824815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37705" y="2940559"/>
              <a:ext cx="14574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Unit testing</a:t>
              </a:r>
              <a:endParaRPr lang="en-US" sz="20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37705" y="3950484"/>
              <a:ext cx="22108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Integration </a:t>
              </a:r>
              <a:r>
                <a:rPr lang="en-US" sz="2000" b="1" dirty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</a:t>
              </a:r>
              <a:endParaRPr lang="en-US" sz="20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24815" y="5109056"/>
              <a:ext cx="175560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testing</a:t>
              </a:r>
              <a:endParaRPr lang="en-US" sz="20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975400" y="2193242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77257" y="5029369"/>
            <a:ext cx="2278743" cy="5441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13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6840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Course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19881" y="1381985"/>
            <a:ext cx="146226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2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1011" y="1920870"/>
            <a:ext cx="6096000" cy="388144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Software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Processes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Architecture</a:t>
            </a:r>
          </a:p>
        </p:txBody>
      </p:sp>
    </p:spTree>
    <p:extLst>
      <p:ext uri="{BB962C8B-B14F-4D97-AF65-F5344CB8AC3E}">
        <p14:creationId xmlns:p14="http://schemas.microsoft.com/office/powerpoint/2010/main" val="302791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27957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System Testing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55474" y="1486878"/>
            <a:ext cx="9944755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testing checks that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 are compatible, interact correctly and transfer the right data at the right time across their interfaces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all of the components in a system are integrated and the system is tested as 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is incorporated with other system elements (e.g., hardware, people, information), and a series of system integration and validation tests are conducted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89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-161743" y="274753"/>
            <a:ext cx="11742620" cy="5234413"/>
            <a:chOff x="-161743" y="274753"/>
            <a:chExt cx="11742620" cy="5234413"/>
          </a:xfrm>
        </p:grpSpPr>
        <p:sp>
          <p:nvSpPr>
            <p:cNvPr id="3" name="Rectangle 2"/>
            <p:cNvSpPr/>
            <p:nvPr/>
          </p:nvSpPr>
          <p:spPr>
            <a:xfrm>
              <a:off x="5000263" y="274753"/>
              <a:ext cx="20463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ts val="640"/>
                </a:spcBef>
                <a:buClr>
                  <a:schemeClr val="dk1"/>
                </a:buClr>
                <a:buSzPts val="3200"/>
              </a:pPr>
              <a:r>
                <a:rPr lang="en-US" sz="24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 Stages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277257" y="1045028"/>
              <a:ext cx="9492343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Arrow 5"/>
            <p:cNvSpPr/>
            <p:nvPr/>
          </p:nvSpPr>
          <p:spPr>
            <a:xfrm>
              <a:off x="1237705" y="105954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>
              <a:off x="6003652" y="106788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10671992" y="104502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61743" y="1707968"/>
              <a:ext cx="314541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 testing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98835" y="1707968"/>
              <a:ext cx="24096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Release testing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551924" y="1707968"/>
              <a:ext cx="20289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User testing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-718283" y="3944982"/>
              <a:ext cx="265176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 rot="16200000">
              <a:off x="881917" y="281226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 rot="16200000">
              <a:off x="836195" y="4974529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own Arrow 16"/>
            <p:cNvSpPr/>
            <p:nvPr/>
          </p:nvSpPr>
          <p:spPr>
            <a:xfrm rot="16200000">
              <a:off x="836195" y="3824815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37705" y="2955073"/>
              <a:ext cx="14574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Unit testing</a:t>
              </a:r>
              <a:endParaRPr lang="en-US" sz="20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37705" y="3950484"/>
              <a:ext cx="22108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Integration </a:t>
              </a:r>
              <a:r>
                <a:rPr lang="en-US" sz="2000" b="1" dirty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</a:t>
              </a:r>
              <a:endParaRPr lang="en-US" sz="20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24815" y="5109056"/>
              <a:ext cx="175560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testing</a:t>
              </a:r>
              <a:endParaRPr lang="en-US" sz="20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975400" y="2193242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00263" y="1714136"/>
            <a:ext cx="2329451" cy="5081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6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28662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Release Testing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55474" y="1486878"/>
            <a:ext cx="9944755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important distinctions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between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testing 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testing during the development process: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separate team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has not been involved in the system development should be responsible for release testing.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testing by the development team should focus on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discovering bugs in the system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(defect testing). The objective of release testing is to check that the system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meets its requirements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is good enough for external use (validation testing).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05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-161743" y="274753"/>
            <a:ext cx="11742620" cy="5234413"/>
            <a:chOff x="-161743" y="274753"/>
            <a:chExt cx="11742620" cy="5234413"/>
          </a:xfrm>
        </p:grpSpPr>
        <p:sp>
          <p:nvSpPr>
            <p:cNvPr id="3" name="Rectangle 2"/>
            <p:cNvSpPr/>
            <p:nvPr/>
          </p:nvSpPr>
          <p:spPr>
            <a:xfrm>
              <a:off x="5000263" y="274753"/>
              <a:ext cx="20463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ts val="640"/>
                </a:spcBef>
                <a:buClr>
                  <a:schemeClr val="dk1"/>
                </a:buClr>
                <a:buSzPts val="3200"/>
              </a:pPr>
              <a:r>
                <a:rPr lang="en-US" sz="24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 Stages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277257" y="1045028"/>
              <a:ext cx="9492343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Arrow 5"/>
            <p:cNvSpPr/>
            <p:nvPr/>
          </p:nvSpPr>
          <p:spPr>
            <a:xfrm>
              <a:off x="1237705" y="105954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>
              <a:off x="6003652" y="106788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10671992" y="104502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61743" y="1707968"/>
              <a:ext cx="314541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 testing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98835" y="1707968"/>
              <a:ext cx="24096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Release testing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551924" y="1707968"/>
              <a:ext cx="20289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User testing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-718283" y="3944982"/>
              <a:ext cx="265176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 rot="16200000">
              <a:off x="881917" y="281226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 rot="16200000">
              <a:off x="836195" y="4974529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own Arrow 16"/>
            <p:cNvSpPr/>
            <p:nvPr/>
          </p:nvSpPr>
          <p:spPr>
            <a:xfrm rot="16200000">
              <a:off x="836195" y="3824815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37705" y="2955073"/>
              <a:ext cx="14574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Unit testing</a:t>
              </a:r>
              <a:endParaRPr lang="en-US" sz="20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37705" y="3950484"/>
              <a:ext cx="22108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Integration </a:t>
              </a:r>
              <a:r>
                <a:rPr lang="en-US" sz="2000" b="1" dirty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</a:t>
              </a:r>
              <a:endParaRPr lang="en-US" sz="20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24815" y="5109056"/>
              <a:ext cx="175560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testing</a:t>
              </a:r>
              <a:endParaRPr lang="en-US" sz="20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975400" y="2193242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550494" y="2194560"/>
            <a:ext cx="9489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09451" y="3008263"/>
            <a:ext cx="19855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 Testing</a:t>
            </a:r>
          </a:p>
        </p:txBody>
      </p:sp>
      <p:sp>
        <p:nvSpPr>
          <p:cNvPr id="25" name="Rectangle 24"/>
          <p:cNvSpPr/>
          <p:nvPr/>
        </p:nvSpPr>
        <p:spPr>
          <a:xfrm rot="16200000">
            <a:off x="4020631" y="4014409"/>
            <a:ext cx="265176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 rot="16200000">
            <a:off x="5620831" y="2881689"/>
            <a:ext cx="137160" cy="64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 rot="16200000">
            <a:off x="5575109" y="5043956"/>
            <a:ext cx="137160" cy="64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 rot="16200000">
            <a:off x="5575109" y="3894242"/>
            <a:ext cx="137160" cy="64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009451" y="3944800"/>
            <a:ext cx="20576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Recovery </a:t>
            </a:r>
            <a:r>
              <a:rPr lang="en-US" sz="20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046805" y="5109056"/>
            <a:ext cx="19422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 </a:t>
            </a:r>
            <a:r>
              <a:rPr lang="en-US" sz="20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</p:txBody>
      </p:sp>
    </p:spTree>
    <p:extLst>
      <p:ext uri="{BB962C8B-B14F-4D97-AF65-F5344CB8AC3E}">
        <p14:creationId xmlns:p14="http://schemas.microsoft.com/office/powerpoint/2010/main" val="6138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-161743" y="274753"/>
            <a:ext cx="11742620" cy="5234413"/>
            <a:chOff x="-161743" y="274753"/>
            <a:chExt cx="11742620" cy="5234413"/>
          </a:xfrm>
        </p:grpSpPr>
        <p:sp>
          <p:nvSpPr>
            <p:cNvPr id="3" name="Rectangle 2"/>
            <p:cNvSpPr/>
            <p:nvPr/>
          </p:nvSpPr>
          <p:spPr>
            <a:xfrm>
              <a:off x="5000263" y="274753"/>
              <a:ext cx="20463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ts val="640"/>
                </a:spcBef>
                <a:buClr>
                  <a:schemeClr val="dk1"/>
                </a:buClr>
                <a:buSzPts val="3200"/>
              </a:pPr>
              <a:r>
                <a:rPr lang="en-US" sz="24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 Stages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277257" y="1045028"/>
              <a:ext cx="9492343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Arrow 5"/>
            <p:cNvSpPr/>
            <p:nvPr/>
          </p:nvSpPr>
          <p:spPr>
            <a:xfrm>
              <a:off x="1237705" y="105954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>
              <a:off x="6003652" y="106788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10671992" y="104502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61743" y="1707968"/>
              <a:ext cx="314541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 testing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98835" y="1707968"/>
              <a:ext cx="24096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Release testing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551924" y="1707968"/>
              <a:ext cx="20289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User testing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-718283" y="3944982"/>
              <a:ext cx="265176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 rot="16200000">
              <a:off x="881917" y="281226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 rot="16200000">
              <a:off x="836195" y="4974529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own Arrow 16"/>
            <p:cNvSpPr/>
            <p:nvPr/>
          </p:nvSpPr>
          <p:spPr>
            <a:xfrm rot="16200000">
              <a:off x="836195" y="3824815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37705" y="2955073"/>
              <a:ext cx="14574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Unit testing</a:t>
              </a:r>
              <a:endParaRPr lang="en-US" sz="20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37705" y="3950484"/>
              <a:ext cx="22108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Integration </a:t>
              </a:r>
              <a:r>
                <a:rPr lang="en-US" sz="2000" b="1" dirty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</a:t>
              </a:r>
              <a:endParaRPr lang="en-US" sz="20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24815" y="5109056"/>
              <a:ext cx="175560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testing</a:t>
              </a:r>
              <a:endParaRPr lang="en-US" sz="20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975400" y="2193242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550494" y="2194560"/>
            <a:ext cx="9489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09451" y="3008263"/>
            <a:ext cx="19855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 Testing</a:t>
            </a:r>
          </a:p>
        </p:txBody>
      </p:sp>
      <p:sp>
        <p:nvSpPr>
          <p:cNvPr id="25" name="Rectangle 24"/>
          <p:cNvSpPr/>
          <p:nvPr/>
        </p:nvSpPr>
        <p:spPr>
          <a:xfrm rot="16200000">
            <a:off x="4020631" y="4014409"/>
            <a:ext cx="265176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 rot="16200000">
            <a:off x="5620831" y="2881689"/>
            <a:ext cx="137160" cy="64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 rot="16200000">
            <a:off x="5575109" y="5043956"/>
            <a:ext cx="137160" cy="64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 rot="16200000">
            <a:off x="5575109" y="3894242"/>
            <a:ext cx="137160" cy="64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009451" y="3944800"/>
            <a:ext cx="20576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Recovery </a:t>
            </a:r>
            <a:r>
              <a:rPr lang="en-US" sz="20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046805" y="5109056"/>
            <a:ext cx="19422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 </a:t>
            </a:r>
            <a:r>
              <a:rPr lang="en-US" sz="20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173294" y="2191515"/>
            <a:ext cx="9489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267079" y="3049208"/>
            <a:ext cx="17018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Alpha </a:t>
            </a:r>
            <a:r>
              <a:rPr lang="en-US" sz="20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</p:txBody>
      </p:sp>
      <p:sp>
        <p:nvSpPr>
          <p:cNvPr id="34" name="Rectangle 33"/>
          <p:cNvSpPr/>
          <p:nvPr/>
        </p:nvSpPr>
        <p:spPr>
          <a:xfrm rot="16200000">
            <a:off x="10881411" y="3544689"/>
            <a:ext cx="146304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 rot="5400000" flipH="1">
            <a:off x="11219593" y="2920695"/>
            <a:ext cx="137160" cy="64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Down Arrow 36"/>
          <p:cNvSpPr/>
          <p:nvPr/>
        </p:nvSpPr>
        <p:spPr>
          <a:xfrm rot="5400000" flipH="1">
            <a:off x="11217413" y="3933248"/>
            <a:ext cx="137160" cy="64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9455765" y="4014773"/>
            <a:ext cx="15302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Beta </a:t>
            </a:r>
            <a:r>
              <a:rPr lang="en-US" sz="20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</p:txBody>
      </p:sp>
    </p:spTree>
    <p:extLst>
      <p:ext uri="{BB962C8B-B14F-4D97-AF65-F5344CB8AC3E}">
        <p14:creationId xmlns:p14="http://schemas.microsoft.com/office/powerpoint/2010/main" val="52158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26129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Alpha Testing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2536" y="1460511"/>
            <a:ext cx="1017637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conducted at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developer's site by a customer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done under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developer.</a:t>
            </a:r>
          </a:p>
          <a:p>
            <a:pPr marL="914400" indent="-34290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software is used in a natural setting with the developer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"looking over the shoulder"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user and recording errors and usage problems</a:t>
            </a:r>
          </a:p>
        </p:txBody>
      </p:sp>
    </p:spTree>
    <p:extLst>
      <p:ext uri="{BB962C8B-B14F-4D97-AF65-F5344CB8AC3E}">
        <p14:creationId xmlns:p14="http://schemas.microsoft.com/office/powerpoint/2010/main" val="349902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23404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Beta Testing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2536" y="1460511"/>
            <a:ext cx="10176378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conducted 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sites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the end-user of the software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is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"live" application of the software in an environment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cannot be controlled by the developer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customer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records all problems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encountered during beta testing 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these to the developer at regular intervals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result of problems reported during beta tests, software engineers make modifications and then prepare for release of the software product to the entire customer base.</a:t>
            </a:r>
          </a:p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71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2825" y="2628384"/>
            <a:ext cx="38138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Thank You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2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6840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Course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19881" y="1381985"/>
            <a:ext cx="146226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2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1011" y="1920870"/>
            <a:ext cx="6096000" cy="388144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Software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Processes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Architecture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519881" y="4964340"/>
            <a:ext cx="781624" cy="2286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8309" y="2928421"/>
            <a:ext cx="7055073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Chapter 8: Software Testing Part </a:t>
            </a:r>
            <a:r>
              <a:rPr lang="en-US" sz="3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endParaRPr lang="en-US" sz="36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6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71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49183" y="6468188"/>
            <a:ext cx="294460" cy="187367"/>
          </a:xfrm>
        </p:spPr>
        <p:txBody>
          <a:bodyPr/>
          <a:lstStyle/>
          <a:p>
            <a:fld id="{9EC71654-96A5-4280-94F3-931C61A9F92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464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White Box Testing Techniques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30787" y="1465660"/>
            <a:ext cx="4370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Path Testing</a:t>
            </a:r>
          </a:p>
        </p:txBody>
      </p:sp>
      <p:pic>
        <p:nvPicPr>
          <p:cNvPr id="11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215" y="2603733"/>
            <a:ext cx="27432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93;p14"/>
          <p:cNvSpPr txBox="1"/>
          <p:nvPr/>
        </p:nvSpPr>
        <p:spPr>
          <a:xfrm>
            <a:off x="504765" y="3188541"/>
            <a:ext cx="2281978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Construct the Control Flow Graph(CFG)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310" y="4418245"/>
            <a:ext cx="2143424" cy="495369"/>
          </a:xfrm>
          <a:prstGeom prst="rect">
            <a:avLst/>
          </a:prstGeom>
        </p:spPr>
      </p:pic>
      <p:pic>
        <p:nvPicPr>
          <p:cNvPr id="17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88607" y="2603733"/>
            <a:ext cx="2743200" cy="36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2815" y="4418245"/>
            <a:ext cx="2143424" cy="495369"/>
          </a:xfrm>
          <a:prstGeom prst="rect">
            <a:avLst/>
          </a:prstGeom>
        </p:spPr>
      </p:pic>
      <p:pic>
        <p:nvPicPr>
          <p:cNvPr id="20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79970" y="2603732"/>
            <a:ext cx="2743200" cy="36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7094" y="4418244"/>
            <a:ext cx="2143424" cy="495369"/>
          </a:xfrm>
          <a:prstGeom prst="rect">
            <a:avLst/>
          </a:prstGeom>
        </p:spPr>
      </p:pic>
      <p:sp>
        <p:nvSpPr>
          <p:cNvPr id="23" name="Slide Number Placeholder 3"/>
          <p:cNvSpPr txBox="1">
            <a:spLocks/>
          </p:cNvSpPr>
          <p:nvPr/>
        </p:nvSpPr>
        <p:spPr>
          <a:xfrm>
            <a:off x="13445592" y="6818588"/>
            <a:ext cx="294460" cy="187367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C71654-96A5-4280-94F3-931C61A9F92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1" name="Google Shape;93;p14"/>
          <p:cNvSpPr txBox="1"/>
          <p:nvPr/>
        </p:nvSpPr>
        <p:spPr>
          <a:xfrm>
            <a:off x="3512366" y="3188540"/>
            <a:ext cx="2291623" cy="1846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Compute the Cyclomatic Complexity Metric(CCM) of the Graph</a:t>
            </a:r>
          </a:p>
        </p:txBody>
      </p:sp>
      <p:sp>
        <p:nvSpPr>
          <p:cNvPr id="18" name="Google Shape;93;p14"/>
          <p:cNvSpPr txBox="1"/>
          <p:nvPr/>
        </p:nvSpPr>
        <p:spPr>
          <a:xfrm>
            <a:off x="6522923" y="3188540"/>
            <a:ext cx="227852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Identify the Independent Paths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73884" y="2142067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390788" y="2143650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390317" y="2126663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52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1449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 Program Paths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68993" y="1402453"/>
            <a:ext cx="10176378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path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any path through the program that introduces 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least one new set of processing statement or new condition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stated in terms of a flow graph, an independent path must move along at least one edge that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not been traversed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before the path is defined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path has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new node compared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all other linearly independent paths, then the path is also linearly independent.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program should be executed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once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every condition will have been executed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its true and false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54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3690"/>
          <a:stretch/>
        </p:blipFill>
        <p:spPr>
          <a:xfrm>
            <a:off x="8372550" y="1435683"/>
            <a:ext cx="2484136" cy="488942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25714" y="1435683"/>
            <a:ext cx="34054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8738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Complexity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9387" y="424934"/>
            <a:ext cx="4297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</a:p>
        </p:txBody>
      </p:sp>
      <p:sp>
        <p:nvSpPr>
          <p:cNvPr id="2" name="Rectangle 1"/>
          <p:cNvSpPr/>
          <p:nvPr/>
        </p:nvSpPr>
        <p:spPr>
          <a:xfrm>
            <a:off x="4131133" y="1435683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610060" y="2092489"/>
            <a:ext cx="43043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65100" algn="just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set of independent paths</a:t>
            </a:r>
          </a:p>
        </p:txBody>
      </p:sp>
      <p:sp>
        <p:nvSpPr>
          <p:cNvPr id="6" name="Rectangle 5"/>
          <p:cNvSpPr/>
          <p:nvPr/>
        </p:nvSpPr>
        <p:spPr>
          <a:xfrm>
            <a:off x="725714" y="2687740"/>
            <a:ext cx="6096000" cy="1185261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 indent="-342900" algn="just">
              <a:lnSpc>
                <a:spcPct val="150000"/>
              </a:lnSpc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1: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1-2-4-5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342900" algn="just">
              <a:lnSpc>
                <a:spcPct val="150000"/>
              </a:lnSpc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2: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1-2-3-2-4-5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5714" y="4274847"/>
            <a:ext cx="54793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08000" indent="-342900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new path introduces a new edge. </a:t>
            </a:r>
          </a:p>
        </p:txBody>
      </p:sp>
    </p:spTree>
    <p:extLst>
      <p:ext uri="{BB962C8B-B14F-4D97-AF65-F5344CB8AC3E}">
        <p14:creationId xmlns:p14="http://schemas.microsoft.com/office/powerpoint/2010/main" val="34710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1391" y="1437364"/>
            <a:ext cx="4339535" cy="459245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69387" y="424934"/>
            <a:ext cx="4297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5714" y="1435683"/>
            <a:ext cx="34054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8738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Complexity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31133" y="1435683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610060" y="2092489"/>
            <a:ext cx="43043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65100" algn="just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set of independent paths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25714" y="2687740"/>
            <a:ext cx="6096000" cy="18569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 indent="-342900" algn="just">
              <a:lnSpc>
                <a:spcPct val="150000"/>
              </a:lnSpc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1: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1-6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342900" algn="just">
              <a:lnSpc>
                <a:spcPct val="150000"/>
              </a:lnSpc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2: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1-2-3-5-1-6</a:t>
            </a:r>
          </a:p>
          <a:p>
            <a:pPr marL="914400" indent="-342900" algn="just">
              <a:lnSpc>
                <a:spcPct val="150000"/>
              </a:lnSpc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 3: 1-2-4-5-1-6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61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t="12621"/>
          <a:stretch/>
        </p:blipFill>
        <p:spPr>
          <a:xfrm>
            <a:off x="7114342" y="1611086"/>
            <a:ext cx="4113958" cy="428171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69387" y="424934"/>
            <a:ext cx="4297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5714" y="1435683"/>
            <a:ext cx="34054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8738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Complexity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31133" y="1435683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610060" y="2092489"/>
            <a:ext cx="43043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65100" algn="just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set of independent paths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5714" y="2687740"/>
            <a:ext cx="6096000" cy="18569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 indent="-342900" algn="just">
              <a:lnSpc>
                <a:spcPct val="150000"/>
              </a:lnSpc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1: 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342900" algn="just">
              <a:lnSpc>
                <a:spcPct val="150000"/>
              </a:lnSpc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2: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0-1-2-4</a:t>
            </a:r>
          </a:p>
          <a:p>
            <a:pPr marL="914400" indent="-342900" algn="just">
              <a:lnSpc>
                <a:spcPct val="150000"/>
              </a:lnSpc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 3: 0-1-3-4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49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Contoso v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C567A"/>
      </a:accent1>
      <a:accent2>
        <a:srgbClr val="0072C7"/>
      </a:accent2>
      <a:accent3>
        <a:srgbClr val="0D1D51"/>
      </a:accent3>
      <a:accent4>
        <a:srgbClr val="666666"/>
      </a:accent4>
      <a:accent5>
        <a:srgbClr val="3C76A6"/>
      </a:accent5>
      <a:accent6>
        <a:srgbClr val="1E44BC"/>
      </a:accent6>
      <a:hlink>
        <a:srgbClr val="0563C1"/>
      </a:hlink>
      <a:folHlink>
        <a:srgbClr val="954F72"/>
      </a:folHlink>
    </a:clrScheme>
    <a:fontScheme name="Contoso v1">
      <a:majorFont>
        <a:latin typeface="Corbel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4076243_Blue spheres presentation_RVA_v5" id="{E4C0B511-76E7-4C07-AFEA-8FEA0A5A8C84}" vid="{3A463146-28EF-4F73-B63C-03710F66E2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31071E6-22AE-499A-B09C-BF21CF5F74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C07E3D-60A7-4F4E-8208-D9CCD01982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A9B47F-3DD8-4645-81DC-B88780643C07}">
  <ds:schemaRefs>
    <ds:schemaRef ds:uri="71af3243-3dd4-4a8d-8c0d-dd76da1f02a5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16c05727-aa75-4e4a-9b5f-8a80a116589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 spheres presentation</Template>
  <TotalTime>0</TotalTime>
  <Words>1162</Words>
  <Application>Microsoft Office PowerPoint</Application>
  <PresentationFormat>Widescreen</PresentationFormat>
  <Paragraphs>347</Paragraphs>
  <Slides>27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Corbel</vt:lpstr>
      <vt:lpstr>Courier New</vt:lpstr>
      <vt:lpstr>Merriweather</vt:lpstr>
      <vt:lpstr>Times New Roman</vt:lpstr>
      <vt:lpstr>Wingdings</vt:lpstr>
      <vt:lpstr>Office Theme</vt:lpstr>
      <vt:lpstr>Software Engineering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2024-08-04T10:55:04Z</dcterms:created>
  <dcterms:modified xsi:type="dcterms:W3CDTF">2025-12-04T23:43:41Z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